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7" r:id="rId6"/>
    <p:sldId id="278" r:id="rId7"/>
    <p:sldId id="260" r:id="rId8"/>
    <p:sldId id="263" r:id="rId9"/>
    <p:sldId id="264" r:id="rId10"/>
    <p:sldId id="284" r:id="rId11"/>
    <p:sldId id="265" r:id="rId12"/>
    <p:sldId id="285" r:id="rId13"/>
    <p:sldId id="266" r:id="rId14"/>
    <p:sldId id="267" r:id="rId15"/>
    <p:sldId id="286" r:id="rId16"/>
    <p:sldId id="268" r:id="rId17"/>
    <p:sldId id="287" r:id="rId18"/>
    <p:sldId id="269" r:id="rId19"/>
    <p:sldId id="270" r:id="rId20"/>
    <p:sldId id="272" r:id="rId21"/>
    <p:sldId id="271" r:id="rId22"/>
    <p:sldId id="273" r:id="rId23"/>
    <p:sldId id="275" r:id="rId24"/>
    <p:sldId id="276" r:id="rId25"/>
    <p:sldId id="279" r:id="rId26"/>
    <p:sldId id="280" r:id="rId27"/>
    <p:sldId id="283" r:id="rId28"/>
    <p:sldId id="281" r:id="rId29"/>
    <p:sldId id="282"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F99A0B-1D06-465D-A547-1CCA67FFC2DA}"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208662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99A0B-1D06-465D-A547-1CCA67FFC2DA}"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92161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99A0B-1D06-465D-A547-1CCA67FFC2DA}"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331010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99A0B-1D06-465D-A547-1CCA67FFC2DA}"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362200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F99A0B-1D06-465D-A547-1CCA67FFC2DA}"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209907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F99A0B-1D06-465D-A547-1CCA67FFC2DA}"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138156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F99A0B-1D06-465D-A547-1CCA67FFC2DA}"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419441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F99A0B-1D06-465D-A547-1CCA67FFC2DA}"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203703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F99A0B-1D06-465D-A547-1CCA67FFC2DA}"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410295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F99A0B-1D06-465D-A547-1CCA67FFC2DA}"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4217135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F99A0B-1D06-465D-A547-1CCA67FFC2DA}"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20498F-3775-4A0C-8B01-D9A823A1A88B}" type="slidenum">
              <a:rPr lang="en-US" smtClean="0"/>
              <a:t>‹#›</a:t>
            </a:fld>
            <a:endParaRPr lang="en-US"/>
          </a:p>
        </p:txBody>
      </p:sp>
    </p:spTree>
    <p:extLst>
      <p:ext uri="{BB962C8B-B14F-4D97-AF65-F5344CB8AC3E}">
        <p14:creationId xmlns:p14="http://schemas.microsoft.com/office/powerpoint/2010/main" val="269790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99A0B-1D06-465D-A547-1CCA67FFC2DA}" type="datetimeFigureOut">
              <a:rPr lang="en-US" smtClean="0"/>
              <a:t>4/18/2021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20498F-3775-4A0C-8B01-D9A823A1A88B}" type="slidenum">
              <a:rPr lang="en-US" smtClean="0"/>
              <a:t>‹#›</a:t>
            </a:fld>
            <a:endParaRPr lang="en-US"/>
          </a:p>
        </p:txBody>
      </p:sp>
    </p:spTree>
    <p:extLst>
      <p:ext uri="{BB962C8B-B14F-4D97-AF65-F5344CB8AC3E}">
        <p14:creationId xmlns:p14="http://schemas.microsoft.com/office/powerpoint/2010/main" val="342781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robu.in/wp-content/uploads/2020/05/Remote.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bu.in/wp-content/uploads/2020/05/Remote.p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lzane/Fingers-Detection-using-OpenCV-and-Py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4264352"/>
          </a:xfrm>
          <a:prstGeom prst="rect">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a:spLocks/>
          </p:cNvSpPr>
          <p:nvPr/>
        </p:nvSpPr>
        <p:spPr>
          <a:xfrm>
            <a:off x="307022" y="1063951"/>
            <a:ext cx="11122593" cy="27047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
            </a:r>
            <a:br>
              <a:rPr lang="en-US" sz="7200" b="1" dirty="0" smtClean="0">
                <a:solidFill>
                  <a:srgbClr val="002060"/>
                </a:solidFill>
                <a:latin typeface="Californian FB" panose="0207040306080B030204" pitchFamily="18" charset="0"/>
              </a:rPr>
            </a:br>
            <a:r>
              <a:rPr lang="en-US" sz="7200" b="1" dirty="0" smtClean="0">
                <a:solidFill>
                  <a:srgbClr val="002060"/>
                </a:solidFill>
                <a:latin typeface="Californian FB" panose="0207040306080B030204" pitchFamily="18" charset="0"/>
              </a:rPr>
              <a:t>GESTURE RECOGNITION </a:t>
            </a:r>
            <a:r>
              <a:rPr lang="en-US" sz="7200" b="1" dirty="0" smtClean="0">
                <a:solidFill>
                  <a:srgbClr val="002060"/>
                </a:solidFill>
                <a:latin typeface="Californian FB" panose="0207040306080B030204" pitchFamily="18" charset="0"/>
              </a:rPr>
              <a:t>MOBILE DISPENSER ROBOT</a:t>
            </a:r>
            <a:endParaRPr lang="en-IN" sz="7200" b="1" dirty="0">
              <a:solidFill>
                <a:srgbClr val="002060"/>
              </a:solidFill>
              <a:latin typeface="Californian FB" panose="0207040306080B030204" pitchFamily="18" charset="0"/>
            </a:endParaRPr>
          </a:p>
        </p:txBody>
      </p:sp>
      <p:sp>
        <p:nvSpPr>
          <p:cNvPr id="6" name="Subtitle 2"/>
          <p:cNvSpPr>
            <a:spLocks noGrp="1"/>
          </p:cNvSpPr>
          <p:nvPr>
            <p:ph type="subTitle" idx="1"/>
          </p:nvPr>
        </p:nvSpPr>
        <p:spPr>
          <a:xfrm>
            <a:off x="307021" y="4606183"/>
            <a:ext cx="5628111" cy="1895582"/>
          </a:xfrm>
        </p:spPr>
        <p:txBody>
          <a:bodyPr>
            <a:normAutofit/>
          </a:bodyPr>
          <a:lstStyle/>
          <a:p>
            <a:pPr algn="l"/>
            <a:r>
              <a:rPr lang="en-IN" b="1" dirty="0">
                <a:solidFill>
                  <a:schemeClr val="accent1">
                    <a:lumMod val="50000"/>
                  </a:schemeClr>
                </a:solidFill>
              </a:rPr>
              <a:t>INTERNAL PROJECT </a:t>
            </a:r>
            <a:r>
              <a:rPr lang="en-IN" b="1" dirty="0" smtClean="0">
                <a:solidFill>
                  <a:schemeClr val="accent1">
                    <a:lumMod val="50000"/>
                  </a:schemeClr>
                </a:solidFill>
              </a:rPr>
              <a:t>SUPERVISOR</a:t>
            </a:r>
            <a:endParaRPr lang="en-IN" b="1" dirty="0">
              <a:solidFill>
                <a:schemeClr val="accent1">
                  <a:lumMod val="50000"/>
                </a:schemeClr>
              </a:solidFill>
            </a:endParaRPr>
          </a:p>
          <a:p>
            <a:endParaRPr lang="en-IN" b="1" dirty="0" smtClean="0">
              <a:solidFill>
                <a:srgbClr val="FF0000"/>
              </a:solidFill>
            </a:endParaRPr>
          </a:p>
          <a:p>
            <a:pPr algn="l"/>
            <a:r>
              <a:rPr lang="en-IN" sz="1900" b="1" dirty="0" smtClean="0">
                <a:solidFill>
                  <a:schemeClr val="accent1">
                    <a:lumMod val="50000"/>
                  </a:schemeClr>
                </a:solidFill>
              </a:rPr>
              <a:t>NAME:</a:t>
            </a:r>
            <a:r>
              <a:rPr lang="en-IN" sz="1900" b="1" dirty="0" smtClean="0">
                <a:solidFill>
                  <a:srgbClr val="FF0000"/>
                </a:solidFill>
              </a:rPr>
              <a:t> </a:t>
            </a:r>
            <a:r>
              <a:rPr lang="en-IN" b="1" dirty="0" smtClean="0">
                <a:solidFill>
                  <a:srgbClr val="FF0000"/>
                </a:solidFill>
              </a:rPr>
              <a:t>		</a:t>
            </a:r>
            <a:r>
              <a:rPr lang="en-IN" b="1" dirty="0" smtClean="0">
                <a:solidFill>
                  <a:schemeClr val="accent6">
                    <a:lumMod val="50000"/>
                  </a:schemeClr>
                </a:solidFill>
              </a:rPr>
              <a:t>DR.D.JESSINTHA</a:t>
            </a:r>
          </a:p>
          <a:p>
            <a:pPr algn="l"/>
            <a:r>
              <a:rPr lang="en-IN" sz="1900" b="1" dirty="0" smtClean="0">
                <a:solidFill>
                  <a:schemeClr val="accent1">
                    <a:lumMod val="50000"/>
                  </a:schemeClr>
                </a:solidFill>
              </a:rPr>
              <a:t>DESIGNATION:       </a:t>
            </a:r>
            <a:r>
              <a:rPr lang="en-IN" sz="1900" b="1" dirty="0" smtClean="0">
                <a:solidFill>
                  <a:schemeClr val="accent6">
                    <a:lumMod val="50000"/>
                  </a:schemeClr>
                </a:solidFill>
              </a:rPr>
              <a:t>ASSISTANT PROFESSOR(ECE DEPT</a:t>
            </a:r>
            <a:r>
              <a:rPr lang="en-IN" sz="1900" b="1" dirty="0" smtClean="0">
                <a:solidFill>
                  <a:schemeClr val="accent6">
                    <a:lumMod val="50000"/>
                  </a:schemeClr>
                </a:solidFill>
              </a:rPr>
              <a:t>)</a:t>
            </a:r>
            <a:endParaRPr lang="en-IN" sz="1900" b="1" dirty="0">
              <a:solidFill>
                <a:schemeClr val="accent6">
                  <a:lumMod val="50000"/>
                </a:schemeClr>
              </a:solidFill>
            </a:endParaRPr>
          </a:p>
          <a:p>
            <a:pPr algn="l"/>
            <a:endParaRPr lang="en-IN" b="1" dirty="0" smtClean="0">
              <a:solidFill>
                <a:srgbClr val="FF0000"/>
              </a:solidFill>
            </a:endParaRPr>
          </a:p>
          <a:p>
            <a:endParaRPr lang="en-IN" b="1" dirty="0">
              <a:solidFill>
                <a:srgbClr val="FF0000"/>
              </a:solidFill>
            </a:endParaRPr>
          </a:p>
        </p:txBody>
      </p:sp>
      <p:sp>
        <p:nvSpPr>
          <p:cNvPr id="7" name="Subtitle 2"/>
          <p:cNvSpPr txBox="1">
            <a:spLocks/>
          </p:cNvSpPr>
          <p:nvPr/>
        </p:nvSpPr>
        <p:spPr>
          <a:xfrm>
            <a:off x="6212794" y="4606183"/>
            <a:ext cx="5268096" cy="1895582"/>
          </a:xfrm>
          <a:prstGeom prst="rect">
            <a:avLst/>
          </a:prstGeom>
        </p:spPr>
        <p:txBody>
          <a:bodyPr/>
          <a:lstStyle>
            <a:lvl1pPr marL="0" indent="0" algn="just" defTabSz="914377"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Times New Roman" panose="02020603050405020304" pitchFamily="18" charset="0"/>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b="1" dirty="0" smtClean="0">
                <a:solidFill>
                  <a:schemeClr val="accent1">
                    <a:lumMod val="50000"/>
                  </a:schemeClr>
                </a:solidFill>
                <a:latin typeface="+mn-lt"/>
              </a:rPr>
              <a:t>BY:</a:t>
            </a:r>
            <a:endParaRPr lang="en-IN" b="1" dirty="0">
              <a:solidFill>
                <a:schemeClr val="accent1">
                  <a:lumMod val="50000"/>
                </a:schemeClr>
              </a:solidFill>
              <a:latin typeface="+mn-lt"/>
            </a:endParaRPr>
          </a:p>
          <a:p>
            <a:r>
              <a:rPr lang="en-IN" dirty="0" smtClean="0">
                <a:solidFill>
                  <a:schemeClr val="accent6">
                    <a:lumMod val="50000"/>
                  </a:schemeClr>
                </a:solidFill>
              </a:rPr>
              <a:t>ABISHEK S                      </a:t>
            </a:r>
            <a:endParaRPr lang="en-IN" dirty="0" smtClean="0">
              <a:solidFill>
                <a:schemeClr val="accent6">
                  <a:lumMod val="50000"/>
                </a:schemeClr>
              </a:solidFill>
            </a:endParaRPr>
          </a:p>
          <a:p>
            <a:r>
              <a:rPr lang="en-IN" dirty="0" smtClean="0">
                <a:solidFill>
                  <a:schemeClr val="accent6">
                    <a:lumMod val="50000"/>
                  </a:schemeClr>
                </a:solidFill>
              </a:rPr>
              <a:t>ADITYAA </a:t>
            </a:r>
            <a:r>
              <a:rPr lang="en-IN" dirty="0" smtClean="0">
                <a:solidFill>
                  <a:schemeClr val="accent6">
                    <a:lumMod val="50000"/>
                  </a:schemeClr>
                </a:solidFill>
              </a:rPr>
              <a:t>V                      </a:t>
            </a:r>
            <a:endParaRPr lang="en-IN" dirty="0" smtClean="0">
              <a:solidFill>
                <a:schemeClr val="accent6">
                  <a:lumMod val="50000"/>
                </a:schemeClr>
              </a:solidFill>
            </a:endParaRPr>
          </a:p>
          <a:p>
            <a:r>
              <a:rPr lang="en-IN" dirty="0" smtClean="0">
                <a:solidFill>
                  <a:schemeClr val="accent6">
                    <a:lumMod val="50000"/>
                  </a:schemeClr>
                </a:solidFill>
              </a:rPr>
              <a:t>ANURUTH </a:t>
            </a:r>
            <a:r>
              <a:rPr lang="en-IN" dirty="0" smtClean="0">
                <a:solidFill>
                  <a:schemeClr val="accent6">
                    <a:lumMod val="50000"/>
                  </a:schemeClr>
                </a:solidFill>
              </a:rPr>
              <a:t>SREE </a:t>
            </a:r>
            <a:r>
              <a:rPr lang="en-IN" dirty="0" smtClean="0">
                <a:solidFill>
                  <a:schemeClr val="accent6">
                    <a:lumMod val="50000"/>
                  </a:schemeClr>
                </a:solidFill>
              </a:rPr>
              <a:t>V</a:t>
            </a:r>
            <a:endParaRPr lang="en-IN" dirty="0">
              <a:solidFill>
                <a:schemeClr val="accent6">
                  <a:lumMod val="50000"/>
                </a:schemeClr>
              </a:solidFill>
            </a:endParaRPr>
          </a:p>
        </p:txBody>
      </p:sp>
    </p:spTree>
    <p:extLst>
      <p:ext uri="{BB962C8B-B14F-4D97-AF65-F5344CB8AC3E}">
        <p14:creationId xmlns:p14="http://schemas.microsoft.com/office/powerpoint/2010/main" val="3418787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3687" y="1772540"/>
            <a:ext cx="11104626" cy="3139321"/>
          </a:xfrm>
          <a:prstGeom prst="rect">
            <a:avLst/>
          </a:prstGeom>
          <a:noFill/>
        </p:spPr>
        <p:txBody>
          <a:bodyPr wrap="square" rtlCol="0">
            <a:spAutoFit/>
          </a:bodyPr>
          <a:lstStyle/>
          <a:p>
            <a:r>
              <a:rPr lang="en-US" b="1" u="sng" dirty="0" smtClean="0">
                <a:solidFill>
                  <a:schemeClr val="accent6">
                    <a:lumMod val="50000"/>
                  </a:schemeClr>
                </a:solidFill>
              </a:rPr>
              <a:t>ARDUINO UNO:</a:t>
            </a:r>
          </a:p>
          <a:p>
            <a:pPr marL="285750" indent="-285750">
              <a:buFont typeface="Wingdings" panose="05000000000000000000" pitchFamily="2" charset="2"/>
              <a:buChar char="§"/>
            </a:pPr>
            <a:r>
              <a:rPr lang="en-US" dirty="0" smtClean="0">
                <a:solidFill>
                  <a:schemeClr val="accent6">
                    <a:lumMod val="50000"/>
                  </a:schemeClr>
                </a:solidFill>
              </a:rPr>
              <a:t>The Arduino Uno is an open-source microcontroller board based on the Microchip ATmega328P microcontroller and developed by Arduino.cc. </a:t>
            </a:r>
          </a:p>
          <a:p>
            <a:pPr marL="285750" indent="-285750">
              <a:buFont typeface="Wingdings" panose="05000000000000000000" pitchFamily="2" charset="2"/>
              <a:buChar char="§"/>
            </a:pPr>
            <a:r>
              <a:rPr lang="en-US" dirty="0" smtClean="0">
                <a:solidFill>
                  <a:schemeClr val="accent6">
                    <a:lumMod val="50000"/>
                  </a:schemeClr>
                </a:solidFill>
              </a:rPr>
              <a:t>The board is equipped with sets of digital and analog input/output (I/O) pins that may be interfaced to various expansion boards (shields) and other circuits. The board has 14 digital I/O pins (six capable of PWM output), 6 analog I/O pins, and is programmable with the Arduino IDE (Integrated Development Environment), via a type B USB cable.</a:t>
            </a:r>
          </a:p>
          <a:p>
            <a:pPr marL="285750" indent="-285750">
              <a:buFont typeface="Wingdings" panose="05000000000000000000" pitchFamily="2" charset="2"/>
              <a:buChar char="§"/>
            </a:pPr>
            <a:r>
              <a:rPr lang="en-US" dirty="0" smtClean="0">
                <a:solidFill>
                  <a:schemeClr val="accent6">
                    <a:lumMod val="50000"/>
                  </a:schemeClr>
                </a:solidFill>
              </a:rPr>
              <a:t> It can be powered by the USB cable or by an external 9-volt battery, though it accepts voltages between 7 and 20 volts. It is similar to the Arduino Nano and Leonardo. </a:t>
            </a:r>
          </a:p>
          <a:p>
            <a:pPr marL="285750" indent="-285750">
              <a:buFont typeface="Wingdings" panose="05000000000000000000" pitchFamily="2" charset="2"/>
              <a:buChar char="§"/>
            </a:pPr>
            <a:r>
              <a:rPr lang="en-US" dirty="0" smtClean="0">
                <a:solidFill>
                  <a:schemeClr val="accent6">
                    <a:lumMod val="50000"/>
                  </a:schemeClr>
                </a:solidFill>
              </a:rPr>
              <a:t>The hardware reference design is distributed under a Creative Commons Attribution Share-Alike 2.5 license and is available on the Arduino website. </a:t>
            </a:r>
            <a:endParaRPr lang="en-US" dirty="0" smtClean="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E:\Adi files\PROJECT\final project vid\WhatsApp Image 2021-04-16 at 3.53.59 PM.jpeg"/>
          <p:cNvPicPr/>
          <p:nvPr/>
        </p:nvPicPr>
        <p:blipFill rotWithShape="1">
          <a:blip r:embed="rId2" cstate="print">
            <a:extLst>
              <a:ext uri="{28A0092B-C50C-407E-A947-70E740481C1C}">
                <a14:useLocalDpi xmlns:a14="http://schemas.microsoft.com/office/drawing/2010/main" val="0"/>
              </a:ext>
            </a:extLst>
          </a:blip>
          <a:srcRect l="13480" t="16704"/>
          <a:stretch/>
        </p:blipFill>
        <p:spPr bwMode="auto">
          <a:xfrm>
            <a:off x="4620683" y="4911861"/>
            <a:ext cx="2628900" cy="14243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208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2534" y="1502688"/>
            <a:ext cx="11032066" cy="2862322"/>
          </a:xfrm>
          <a:prstGeom prst="rect">
            <a:avLst/>
          </a:prstGeom>
          <a:noFill/>
        </p:spPr>
        <p:txBody>
          <a:bodyPr wrap="square" rtlCol="0">
            <a:spAutoFit/>
          </a:bodyPr>
          <a:lstStyle/>
          <a:p>
            <a:r>
              <a:rPr lang="en-US" b="1" u="sng" dirty="0">
                <a:solidFill>
                  <a:schemeClr val="accent6">
                    <a:lumMod val="50000"/>
                  </a:schemeClr>
                </a:solidFill>
              </a:rPr>
              <a:t>DC MOTOR </a:t>
            </a:r>
            <a:r>
              <a:rPr lang="en-US" b="1" u="sng" dirty="0" smtClean="0">
                <a:solidFill>
                  <a:schemeClr val="accent6">
                    <a:lumMod val="50000"/>
                  </a:schemeClr>
                </a:solidFill>
              </a:rPr>
              <a:t>:</a:t>
            </a:r>
          </a:p>
          <a:p>
            <a:pPr marL="285750" indent="-285750">
              <a:buFont typeface="Wingdings" panose="05000000000000000000" pitchFamily="2" charset="2"/>
              <a:buChar char="§"/>
            </a:pPr>
            <a:r>
              <a:rPr lang="en-US" dirty="0" smtClean="0">
                <a:solidFill>
                  <a:schemeClr val="accent6">
                    <a:lumMod val="50000"/>
                  </a:schemeClr>
                </a:solidFill>
              </a:rPr>
              <a:t>A </a:t>
            </a:r>
            <a:r>
              <a:rPr lang="en-US" dirty="0">
                <a:solidFill>
                  <a:schemeClr val="accent6">
                    <a:lumMod val="50000"/>
                  </a:schemeClr>
                </a:solidFill>
              </a:rPr>
              <a:t>DC motor is any of a class of rotary electrical motors that converts direct current electrical energy into mechanical energy. </a:t>
            </a:r>
            <a:endParaRPr lang="en-US" dirty="0" smtClean="0">
              <a:solidFill>
                <a:schemeClr val="accent6">
                  <a:lumMod val="50000"/>
                </a:schemeClr>
              </a:solidFill>
            </a:endParaRPr>
          </a:p>
          <a:p>
            <a:pPr marL="285750" indent="-285750">
              <a:buFont typeface="Wingdings" panose="05000000000000000000" pitchFamily="2" charset="2"/>
              <a:buChar char="§"/>
            </a:pPr>
            <a:r>
              <a:rPr lang="en-US" dirty="0" smtClean="0">
                <a:solidFill>
                  <a:schemeClr val="accent6">
                    <a:lumMod val="50000"/>
                  </a:schemeClr>
                </a:solidFill>
              </a:rPr>
              <a:t>All </a:t>
            </a:r>
            <a:r>
              <a:rPr lang="en-US" dirty="0">
                <a:solidFill>
                  <a:schemeClr val="accent6">
                    <a:lumMod val="50000"/>
                  </a:schemeClr>
                </a:solidFill>
              </a:rPr>
              <a:t>types of DC motors have some internal mechanism, either electromechanical or electronic, to periodically change the direction of current in part of the motor</a:t>
            </a:r>
            <a:r>
              <a:rPr lang="en-US" dirty="0" smtClean="0">
                <a:solidFill>
                  <a:schemeClr val="accent6">
                    <a:lumMod val="50000"/>
                  </a:schemeClr>
                </a:solidFill>
              </a:rPr>
              <a:t>.</a:t>
            </a:r>
          </a:p>
          <a:p>
            <a:pPr marL="285750" indent="-285750">
              <a:buFont typeface="Wingdings" panose="05000000000000000000" pitchFamily="2" charset="2"/>
              <a:buChar char="§"/>
            </a:pPr>
            <a:r>
              <a:rPr lang="en-US" dirty="0" smtClean="0">
                <a:solidFill>
                  <a:schemeClr val="accent6">
                    <a:lumMod val="50000"/>
                  </a:schemeClr>
                </a:solidFill>
              </a:rPr>
              <a:t>DC </a:t>
            </a:r>
            <a:r>
              <a:rPr lang="en-US" dirty="0">
                <a:solidFill>
                  <a:schemeClr val="accent6">
                    <a:lumMod val="50000"/>
                  </a:schemeClr>
                </a:solidFill>
              </a:rPr>
              <a:t>motors were the first form of motor widely used, as they could be powered from existing direct-current lighting power distribution systems</a:t>
            </a:r>
            <a:r>
              <a:rPr lang="en-US" dirty="0" smtClean="0">
                <a:solidFill>
                  <a:schemeClr val="accent6">
                    <a:lumMod val="50000"/>
                  </a:schemeClr>
                </a:solidFill>
              </a:rPr>
              <a:t>.</a:t>
            </a:r>
          </a:p>
          <a:p>
            <a:pPr marL="285750" indent="-285750">
              <a:buFont typeface="Wingdings" panose="05000000000000000000" pitchFamily="2" charset="2"/>
              <a:buChar char="§"/>
            </a:pPr>
            <a:r>
              <a:rPr lang="en-US" dirty="0">
                <a:solidFill>
                  <a:schemeClr val="accent6">
                    <a:lumMod val="50000"/>
                  </a:schemeClr>
                </a:solidFill>
              </a:rPr>
              <a:t>Larger DC motors are currently used in propulsion of electric vehicles, elevator and hoists, and in drives for steel rolling mills.</a:t>
            </a:r>
            <a:endParaRPr lang="en-US" dirty="0" smtClean="0">
              <a:solidFill>
                <a:schemeClr val="accent6">
                  <a:lumMod val="50000"/>
                </a:schemeClr>
              </a:solidFill>
            </a:endParaRPr>
          </a:p>
          <a:p>
            <a:endParaRPr lang="en-US" b="1" u="sng" dirty="0" smtClean="0">
              <a:solidFill>
                <a:schemeClr val="accent6">
                  <a:lumMod val="50000"/>
                </a:schemeClr>
              </a:solidFill>
            </a:endParaRPr>
          </a:p>
        </p:txBody>
      </p:sp>
      <p:sp>
        <p:nvSpPr>
          <p:cNvPr id="6" name="TextBox 5"/>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3074" name="Picture 2" descr="DC Geared Motor 1:120 - Opencircu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4197397"/>
            <a:ext cx="2396068" cy="194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09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2534" y="1502688"/>
            <a:ext cx="11032066" cy="2585323"/>
          </a:xfrm>
          <a:prstGeom prst="rect">
            <a:avLst/>
          </a:prstGeom>
          <a:noFill/>
        </p:spPr>
        <p:txBody>
          <a:bodyPr wrap="square" rtlCol="0">
            <a:spAutoFit/>
          </a:bodyPr>
          <a:lstStyle/>
          <a:p>
            <a:r>
              <a:rPr lang="en-US" b="1" u="sng" dirty="0" smtClean="0">
                <a:solidFill>
                  <a:schemeClr val="accent6">
                    <a:lumMod val="50000"/>
                  </a:schemeClr>
                </a:solidFill>
              </a:rPr>
              <a:t>MOTOR </a:t>
            </a:r>
            <a:r>
              <a:rPr lang="en-US" b="1" u="sng" dirty="0">
                <a:solidFill>
                  <a:schemeClr val="accent6">
                    <a:lumMod val="50000"/>
                  </a:schemeClr>
                </a:solidFill>
              </a:rPr>
              <a:t>DRIVER(L298N):</a:t>
            </a:r>
          </a:p>
          <a:p>
            <a:pPr marL="285750" indent="-285750">
              <a:buFont typeface="Wingdings" panose="05000000000000000000" pitchFamily="2" charset="2"/>
              <a:buChar char="§"/>
            </a:pPr>
            <a:r>
              <a:rPr lang="en-US" b="1" dirty="0" smtClean="0">
                <a:solidFill>
                  <a:schemeClr val="accent6">
                    <a:lumMod val="50000"/>
                  </a:schemeClr>
                </a:solidFill>
              </a:rPr>
              <a:t>L298N </a:t>
            </a:r>
            <a:r>
              <a:rPr lang="en-US" b="1" dirty="0">
                <a:solidFill>
                  <a:schemeClr val="accent6">
                    <a:lumMod val="50000"/>
                  </a:schemeClr>
                </a:solidFill>
              </a:rPr>
              <a:t>Motor Driver Module</a:t>
            </a:r>
            <a:r>
              <a:rPr lang="en-US" dirty="0">
                <a:solidFill>
                  <a:schemeClr val="accent6">
                    <a:lumMod val="50000"/>
                  </a:schemeClr>
                </a:solidFill>
              </a:rPr>
              <a:t> is a high power motor driver module for driving DC and Stepper Motors</a:t>
            </a:r>
            <a:r>
              <a:rPr lang="en-US" dirty="0" smtClean="0">
                <a:solidFill>
                  <a:schemeClr val="accent6">
                    <a:lumMod val="50000"/>
                  </a:schemeClr>
                </a:solidFill>
              </a:rPr>
              <a:t>.</a:t>
            </a:r>
          </a:p>
          <a:p>
            <a:pPr marL="285750" indent="-285750">
              <a:buFont typeface="Wingdings" panose="05000000000000000000" pitchFamily="2" charset="2"/>
              <a:buChar char="§"/>
            </a:pPr>
            <a:r>
              <a:rPr lang="en-US" dirty="0" smtClean="0">
                <a:solidFill>
                  <a:schemeClr val="accent6">
                    <a:lumMod val="50000"/>
                  </a:schemeClr>
                </a:solidFill>
              </a:rPr>
              <a:t> </a:t>
            </a:r>
            <a:r>
              <a:rPr lang="en-US" dirty="0">
                <a:solidFill>
                  <a:schemeClr val="accent6">
                    <a:lumMod val="50000"/>
                  </a:schemeClr>
                </a:solidFill>
              </a:rPr>
              <a:t>This module consists of an L298 motor driver IC and a 78M05 5V regulator. </a:t>
            </a:r>
            <a:endParaRPr lang="en-US" dirty="0" smtClean="0">
              <a:solidFill>
                <a:schemeClr val="accent6">
                  <a:lumMod val="50000"/>
                </a:schemeClr>
              </a:solidFill>
            </a:endParaRPr>
          </a:p>
          <a:p>
            <a:pPr marL="285750" indent="-285750">
              <a:buFont typeface="Wingdings" panose="05000000000000000000" pitchFamily="2" charset="2"/>
              <a:buChar char="§"/>
            </a:pPr>
            <a:r>
              <a:rPr lang="en-US" b="1" dirty="0" smtClean="0">
                <a:solidFill>
                  <a:schemeClr val="accent6">
                    <a:lumMod val="50000"/>
                  </a:schemeClr>
                </a:solidFill>
              </a:rPr>
              <a:t>L298N </a:t>
            </a:r>
            <a:r>
              <a:rPr lang="en-US" b="1" dirty="0">
                <a:solidFill>
                  <a:schemeClr val="accent6">
                    <a:lumMod val="50000"/>
                  </a:schemeClr>
                </a:solidFill>
              </a:rPr>
              <a:t>Module</a:t>
            </a:r>
            <a:r>
              <a:rPr lang="en-US" dirty="0">
                <a:solidFill>
                  <a:schemeClr val="accent6">
                    <a:lumMod val="50000"/>
                  </a:schemeClr>
                </a:solidFill>
              </a:rPr>
              <a:t> can control </a:t>
            </a:r>
            <a:r>
              <a:rPr lang="en-US" dirty="0" smtClean="0">
                <a:solidFill>
                  <a:schemeClr val="accent6">
                    <a:lumMod val="50000"/>
                  </a:schemeClr>
                </a:solidFill>
              </a:rPr>
              <a:t>2 </a:t>
            </a:r>
            <a:r>
              <a:rPr lang="en-US" dirty="0">
                <a:solidFill>
                  <a:schemeClr val="accent6">
                    <a:lumMod val="50000"/>
                  </a:schemeClr>
                </a:solidFill>
              </a:rPr>
              <a:t>DC motors with directional and speed control. </a:t>
            </a:r>
            <a:endParaRPr lang="en-US" dirty="0" smtClean="0">
              <a:solidFill>
                <a:schemeClr val="accent6">
                  <a:lumMod val="50000"/>
                </a:schemeClr>
              </a:solidFill>
            </a:endParaRPr>
          </a:p>
          <a:p>
            <a:pPr marL="285750" indent="-285750">
              <a:buFont typeface="Wingdings" panose="05000000000000000000" pitchFamily="2" charset="2"/>
              <a:buChar char="§"/>
            </a:pPr>
            <a:r>
              <a:rPr lang="en-US" dirty="0" smtClean="0">
                <a:solidFill>
                  <a:schemeClr val="accent6">
                    <a:lumMod val="50000"/>
                  </a:schemeClr>
                </a:solidFill>
              </a:rPr>
              <a:t>The </a:t>
            </a:r>
            <a:r>
              <a:rPr lang="en-US" dirty="0">
                <a:solidFill>
                  <a:schemeClr val="accent6">
                    <a:lumMod val="50000"/>
                  </a:schemeClr>
                </a:solidFill>
              </a:rPr>
              <a:t>L298N Motor Driver module consists of an L298 Motor Driver IC, 78M05 Voltage Regulator, resistors, capacitor, Power LED, 5V jumper in an integrated circuit. </a:t>
            </a:r>
            <a:endParaRPr lang="en-US" dirty="0" smtClean="0">
              <a:solidFill>
                <a:schemeClr val="accent6">
                  <a:lumMod val="50000"/>
                </a:schemeClr>
              </a:solidFill>
            </a:endParaRPr>
          </a:p>
          <a:p>
            <a:pPr marL="285750" indent="-285750">
              <a:buFont typeface="Wingdings" panose="05000000000000000000" pitchFamily="2" charset="2"/>
              <a:buChar char="§"/>
            </a:pPr>
            <a:r>
              <a:rPr lang="en-US" dirty="0">
                <a:solidFill>
                  <a:schemeClr val="accent6">
                    <a:lumMod val="50000"/>
                  </a:schemeClr>
                </a:solidFill>
              </a:rPr>
              <a:t> ENA &amp; ENB pins are speed control pins for Motor A and Motor B while IN1&amp; IN2 and IN3 &amp; IN4 are direction control pins for Motor A and Motor B</a:t>
            </a:r>
            <a:r>
              <a:rPr lang="en-US" dirty="0" smtClean="0">
                <a:solidFill>
                  <a:schemeClr val="accent6">
                    <a:lumMod val="50000"/>
                  </a:schemeClr>
                </a:solidFill>
              </a:rPr>
              <a:t>.</a:t>
            </a:r>
            <a:endParaRPr lang="en-US" dirty="0">
              <a:solidFill>
                <a:schemeClr val="accent6">
                  <a:lumMod val="50000"/>
                </a:schemeClr>
              </a:solidFill>
            </a:endParaRPr>
          </a:p>
          <a:p>
            <a:endParaRPr lang="en-US" dirty="0" smtClean="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E:\Adi files\PROJECT\final project vid\WhatsApp Image 2021-04-16 at 3.54.00 PM (1).jpeg"/>
          <p:cNvPicPr/>
          <p:nvPr/>
        </p:nvPicPr>
        <p:blipFill rotWithShape="1">
          <a:blip r:embed="rId2">
            <a:extLst>
              <a:ext uri="{28A0092B-C50C-407E-A947-70E740481C1C}">
                <a14:useLocalDpi xmlns:a14="http://schemas.microsoft.com/office/drawing/2010/main" val="0"/>
              </a:ext>
            </a:extLst>
          </a:blip>
          <a:srcRect l="29774" t="34929" b="38077"/>
          <a:stretch/>
        </p:blipFill>
        <p:spPr bwMode="auto">
          <a:xfrm>
            <a:off x="4707149" y="4249737"/>
            <a:ext cx="2134235" cy="14573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780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832" y="2114980"/>
            <a:ext cx="11557000" cy="2246769"/>
          </a:xfrm>
          <a:prstGeom prst="rect">
            <a:avLst/>
          </a:prstGeom>
          <a:noFill/>
        </p:spPr>
        <p:txBody>
          <a:bodyPr wrap="square" rtlCol="0">
            <a:spAutoFit/>
          </a:bodyPr>
          <a:lstStyle/>
          <a:p>
            <a:r>
              <a:rPr lang="en-US" sz="2000" b="1" u="sng" dirty="0" smtClean="0">
                <a:solidFill>
                  <a:schemeClr val="accent6">
                    <a:lumMod val="50000"/>
                  </a:schemeClr>
                </a:solidFill>
              </a:rPr>
              <a:t>SERVO </a:t>
            </a:r>
            <a:r>
              <a:rPr lang="en-US" sz="2000" b="1" u="sng" dirty="0">
                <a:solidFill>
                  <a:schemeClr val="accent6">
                    <a:lumMod val="50000"/>
                  </a:schemeClr>
                </a:solidFill>
              </a:rPr>
              <a:t>MOTOR(SG90</a:t>
            </a:r>
            <a:r>
              <a:rPr lang="en-US" sz="2000" b="1" u="sng" dirty="0" smtClean="0">
                <a:solidFill>
                  <a:schemeClr val="accent6">
                    <a:lumMod val="50000"/>
                  </a:schemeClr>
                </a:solidFill>
              </a:rPr>
              <a:t>):</a:t>
            </a:r>
          </a:p>
          <a:p>
            <a:pPr marL="285750" indent="-285750">
              <a:buFont typeface="Wingdings" panose="05000000000000000000" pitchFamily="2" charset="2"/>
              <a:buChar char="§"/>
            </a:pPr>
            <a:r>
              <a:rPr lang="en-US" sz="2000" dirty="0" smtClean="0">
                <a:solidFill>
                  <a:schemeClr val="accent6">
                    <a:lumMod val="50000"/>
                  </a:schemeClr>
                </a:solidFill>
              </a:rPr>
              <a:t>Servo </a:t>
            </a:r>
            <a:r>
              <a:rPr lang="en-US" sz="2000" dirty="0">
                <a:solidFill>
                  <a:schemeClr val="accent6">
                    <a:lumMod val="50000"/>
                  </a:schemeClr>
                </a:solidFill>
              </a:rPr>
              <a:t>can rotate approximately 180 </a:t>
            </a:r>
            <a:r>
              <a:rPr lang="en-US" sz="2000" dirty="0" smtClean="0">
                <a:solidFill>
                  <a:schemeClr val="accent6">
                    <a:lumMod val="50000"/>
                  </a:schemeClr>
                </a:solidFill>
              </a:rPr>
              <a:t>degrees. </a:t>
            </a:r>
          </a:p>
          <a:p>
            <a:pPr marL="285750" indent="-285750">
              <a:buFont typeface="Wingdings" panose="05000000000000000000" pitchFamily="2" charset="2"/>
              <a:buChar char="§"/>
            </a:pPr>
            <a:r>
              <a:rPr lang="en-US" sz="2000" dirty="0" smtClean="0">
                <a:solidFill>
                  <a:schemeClr val="accent6">
                    <a:lumMod val="50000"/>
                  </a:schemeClr>
                </a:solidFill>
              </a:rPr>
              <a:t>It </a:t>
            </a:r>
            <a:r>
              <a:rPr lang="en-US" sz="2000" dirty="0">
                <a:solidFill>
                  <a:schemeClr val="accent6">
                    <a:lumMod val="50000"/>
                  </a:schemeClr>
                </a:solidFill>
              </a:rPr>
              <a:t>acts as the pivot for the arm enabling it to rotate and executing the movement of the arm and elbow</a:t>
            </a:r>
            <a:r>
              <a:rPr lang="en-US" sz="2000" dirty="0" smtClean="0">
                <a:solidFill>
                  <a:schemeClr val="accent6">
                    <a:lumMod val="50000"/>
                  </a:schemeClr>
                </a:solidFill>
              </a:rPr>
              <a:t>.</a:t>
            </a:r>
          </a:p>
          <a:p>
            <a:pPr marL="285750" indent="-285750">
              <a:buFont typeface="Wingdings" panose="05000000000000000000" pitchFamily="2" charset="2"/>
              <a:buChar char="§"/>
            </a:pPr>
            <a:r>
              <a:rPr lang="en-US" sz="2000" b="1" dirty="0">
                <a:solidFill>
                  <a:schemeClr val="accent6">
                    <a:lumMod val="50000"/>
                  </a:schemeClr>
                </a:solidFill>
              </a:rPr>
              <a:t>Servos</a:t>
            </a:r>
            <a:r>
              <a:rPr lang="en-US" sz="2000" dirty="0">
                <a:solidFill>
                  <a:schemeClr val="accent6">
                    <a:lumMod val="50000"/>
                  </a:schemeClr>
                </a:solidFill>
              </a:rPr>
              <a:t> are controlled by sending an electrical pulse of variable width, or pulse width modulation (PWM), through the </a:t>
            </a:r>
            <a:r>
              <a:rPr lang="en-US" sz="2000" b="1" dirty="0">
                <a:solidFill>
                  <a:schemeClr val="accent6">
                    <a:lumMod val="50000"/>
                  </a:schemeClr>
                </a:solidFill>
              </a:rPr>
              <a:t>control</a:t>
            </a:r>
            <a:r>
              <a:rPr lang="en-US" sz="2000" dirty="0">
                <a:solidFill>
                  <a:schemeClr val="accent6">
                    <a:lumMod val="50000"/>
                  </a:schemeClr>
                </a:solidFill>
              </a:rPr>
              <a:t> wire.</a:t>
            </a:r>
          </a:p>
          <a:p>
            <a:r>
              <a:rPr lang="en-US" sz="2000" dirty="0" smtClean="0">
                <a:solidFill>
                  <a:schemeClr val="accent6">
                    <a:lumMod val="50000"/>
                  </a:schemeClr>
                </a:solidFill>
              </a:rPr>
              <a:t>	</a:t>
            </a:r>
            <a:endParaRPr lang="en-US" sz="2000" dirty="0">
              <a:solidFill>
                <a:schemeClr val="accent6">
                  <a:lumMod val="50000"/>
                </a:schemeClr>
              </a:solidFill>
            </a:endParaRPr>
          </a:p>
          <a:p>
            <a:endParaRPr lang="en-US" sz="2000" dirty="0"/>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SG90 9G MICRO SERVO MOTOR - Vyga Electronics"/>
          <p:cNvPicPr/>
          <p:nvPr/>
        </p:nvPicPr>
        <p:blipFill rotWithShape="1">
          <a:blip r:embed="rId2" cstate="print">
            <a:extLst>
              <a:ext uri="{28A0092B-C50C-407E-A947-70E740481C1C}">
                <a14:useLocalDpi xmlns:a14="http://schemas.microsoft.com/office/drawing/2010/main" val="0"/>
              </a:ext>
            </a:extLst>
          </a:blip>
          <a:srcRect t="16458" b="10634"/>
          <a:stretch/>
        </p:blipFill>
        <p:spPr bwMode="auto">
          <a:xfrm>
            <a:off x="5059150" y="4176183"/>
            <a:ext cx="1751965" cy="1181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843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433" y="1734153"/>
            <a:ext cx="11523133" cy="2862322"/>
          </a:xfrm>
          <a:prstGeom prst="rect">
            <a:avLst/>
          </a:prstGeom>
          <a:noFill/>
        </p:spPr>
        <p:txBody>
          <a:bodyPr wrap="square" rtlCol="0">
            <a:spAutoFit/>
          </a:bodyPr>
          <a:lstStyle/>
          <a:p>
            <a:r>
              <a:rPr lang="en-US" sz="2000" b="1" u="sng" dirty="0">
                <a:solidFill>
                  <a:schemeClr val="accent6">
                    <a:lumMod val="50000"/>
                  </a:schemeClr>
                </a:solidFill>
              </a:rPr>
              <a:t>SERVO </a:t>
            </a:r>
            <a:r>
              <a:rPr lang="en-US" sz="2000" b="1" u="sng" dirty="0" smtClean="0">
                <a:solidFill>
                  <a:schemeClr val="accent6">
                    <a:lumMod val="50000"/>
                  </a:schemeClr>
                </a:solidFill>
              </a:rPr>
              <a:t>MOTOR(MG996r):</a:t>
            </a:r>
            <a:endParaRPr lang="en-US" sz="2000" b="1" u="sng" dirty="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a:t>
            </a:r>
            <a:r>
              <a:rPr lang="en-US" sz="2000" dirty="0">
                <a:solidFill>
                  <a:schemeClr val="accent6">
                    <a:lumMod val="50000"/>
                  </a:schemeClr>
                </a:solidFill>
              </a:rPr>
              <a:t> </a:t>
            </a:r>
            <a:r>
              <a:rPr lang="en-US" sz="2000" b="1" dirty="0" smtClean="0">
                <a:solidFill>
                  <a:schemeClr val="accent6">
                    <a:lumMod val="50000"/>
                  </a:schemeClr>
                </a:solidFill>
              </a:rPr>
              <a:t>MG996r</a:t>
            </a:r>
            <a:r>
              <a:rPr lang="en-US" sz="2000" dirty="0">
                <a:solidFill>
                  <a:schemeClr val="accent6">
                    <a:lumMod val="50000"/>
                  </a:schemeClr>
                </a:solidFill>
              </a:rPr>
              <a:t> is a</a:t>
            </a:r>
            <a:r>
              <a:rPr lang="en-US" sz="2000" b="1" dirty="0">
                <a:solidFill>
                  <a:schemeClr val="accent6">
                    <a:lumMod val="50000"/>
                  </a:schemeClr>
                </a:solidFill>
              </a:rPr>
              <a:t> metal gear servo motor</a:t>
            </a:r>
            <a:r>
              <a:rPr lang="en-US" sz="2000" dirty="0">
                <a:solidFill>
                  <a:schemeClr val="accent6">
                    <a:lumMod val="50000"/>
                  </a:schemeClr>
                </a:solidFill>
              </a:rPr>
              <a:t> with a maximum stall torque of 11 kg/cm.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Servo motor </a:t>
            </a:r>
            <a:r>
              <a:rPr lang="en-US" sz="2000" dirty="0">
                <a:solidFill>
                  <a:schemeClr val="accent6">
                    <a:lumMod val="50000"/>
                  </a:schemeClr>
                </a:solidFill>
              </a:rPr>
              <a:t>rotates from 0 to 180 degree based on the duty cycle of the PWM wave supplied to its signal pin</a:t>
            </a:r>
            <a:r>
              <a:rPr lang="en-US" sz="2000" dirty="0" smtClean="0">
                <a:solidFill>
                  <a:schemeClr val="accent6">
                    <a:lumMod val="50000"/>
                  </a:schemeClr>
                </a:solidFill>
              </a:rPr>
              <a:t>.</a:t>
            </a:r>
            <a:r>
              <a:rPr lang="en-US" sz="2000" dirty="0">
                <a:solidFill>
                  <a:schemeClr val="accent6">
                    <a:lumMod val="50000"/>
                  </a:schemeClr>
                </a:solidFill>
              </a:rPr>
              <a:t>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 </a:t>
            </a:r>
            <a:r>
              <a:rPr lang="en-US" sz="2000" dirty="0">
                <a:solidFill>
                  <a:schemeClr val="accent6">
                    <a:lumMod val="50000"/>
                  </a:schemeClr>
                </a:solidFill>
              </a:rPr>
              <a:t>MG996R is essentially an upgraded version of the famous MG995 servo, and features upgraded shock- roofing and a redesigned PCB and IC control system that make it much more accurate than its predecessor.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 </a:t>
            </a:r>
            <a:r>
              <a:rPr lang="en-US" sz="2000" dirty="0">
                <a:solidFill>
                  <a:schemeClr val="accent6">
                    <a:lumMod val="50000"/>
                  </a:schemeClr>
                </a:solidFill>
              </a:rPr>
              <a:t>gearing and motor have also been upgraded to improve dead </a:t>
            </a:r>
            <a:r>
              <a:rPr lang="en-US" sz="2000" dirty="0" smtClean="0">
                <a:solidFill>
                  <a:schemeClr val="accent6">
                    <a:lumMod val="50000"/>
                  </a:schemeClr>
                </a:solidFill>
              </a:rPr>
              <a:t>bandwidth </a:t>
            </a:r>
            <a:r>
              <a:rPr lang="en-US" sz="2000" dirty="0">
                <a:solidFill>
                  <a:schemeClr val="accent6">
                    <a:lumMod val="50000"/>
                  </a:schemeClr>
                </a:solidFill>
              </a:rPr>
              <a:t>and centering. </a:t>
            </a:r>
            <a:endParaRPr lang="en-US" sz="2000" b="1" u="sng" dirty="0" smtClean="0">
              <a:solidFill>
                <a:schemeClr val="accent6">
                  <a:lumMod val="50000"/>
                </a:schemeClr>
              </a:solidFill>
            </a:endParaRPr>
          </a:p>
          <a:p>
            <a:endParaRPr lang="en-US" sz="2000" b="1" u="sng" dirty="0" smtClean="0">
              <a:solidFill>
                <a:schemeClr val="accent6">
                  <a:lumMod val="50000"/>
                </a:schemeClr>
              </a:solidFill>
            </a:endParaRPr>
          </a:p>
          <a:p>
            <a:r>
              <a:rPr lang="en-US" sz="2000" dirty="0" smtClean="0">
                <a:solidFill>
                  <a:schemeClr val="accent6">
                    <a:lumMod val="50000"/>
                  </a:schemeClr>
                </a:solidFill>
              </a:rPr>
              <a:t> </a:t>
            </a:r>
            <a:endParaRPr lang="en-US" sz="2000" dirty="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C:\Users\Adityaa\Downloads\mg996r.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071" y="4271005"/>
            <a:ext cx="2219325" cy="1164590"/>
          </a:xfrm>
          <a:prstGeom prst="rect">
            <a:avLst/>
          </a:prstGeom>
          <a:noFill/>
          <a:ln>
            <a:noFill/>
          </a:ln>
        </p:spPr>
      </p:pic>
    </p:spTree>
    <p:extLst>
      <p:ext uri="{BB962C8B-B14F-4D97-AF65-F5344CB8AC3E}">
        <p14:creationId xmlns:p14="http://schemas.microsoft.com/office/powerpoint/2010/main" val="147011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433" y="1734153"/>
            <a:ext cx="11523133" cy="2246769"/>
          </a:xfrm>
          <a:prstGeom prst="rect">
            <a:avLst/>
          </a:prstGeom>
          <a:noFill/>
        </p:spPr>
        <p:txBody>
          <a:bodyPr wrap="square" rtlCol="0">
            <a:spAutoFit/>
          </a:bodyPr>
          <a:lstStyle/>
          <a:p>
            <a:r>
              <a:rPr lang="en-US" sz="2000" b="1" u="sng" dirty="0" smtClean="0">
                <a:solidFill>
                  <a:schemeClr val="accent6">
                    <a:lumMod val="50000"/>
                  </a:schemeClr>
                </a:solidFill>
              </a:rPr>
              <a:t>CAMERA </a:t>
            </a:r>
            <a:r>
              <a:rPr lang="en-US" sz="2000" b="1" u="sng" dirty="0" smtClean="0">
                <a:solidFill>
                  <a:schemeClr val="accent6">
                    <a:lumMod val="50000"/>
                  </a:schemeClr>
                </a:solidFill>
              </a:rPr>
              <a:t>(LOGITECH QUICKCAM NOTEBOOK DELUXE ):</a:t>
            </a:r>
          </a:p>
          <a:p>
            <a:pPr marL="285750" indent="-285750">
              <a:buFont typeface="Wingdings" panose="05000000000000000000" pitchFamily="2" charset="2"/>
              <a:buChar char="§"/>
            </a:pPr>
            <a:r>
              <a:rPr lang="en-US" sz="2000" dirty="0">
                <a:solidFill>
                  <a:schemeClr val="accent6">
                    <a:lumMod val="50000"/>
                  </a:schemeClr>
                </a:solidFill>
              </a:rPr>
              <a:t>I</a:t>
            </a:r>
            <a:r>
              <a:rPr lang="en-US" sz="2000" dirty="0" smtClean="0">
                <a:solidFill>
                  <a:schemeClr val="accent6">
                    <a:lumMod val="50000"/>
                  </a:schemeClr>
                </a:solidFill>
              </a:rPr>
              <a:t>t </a:t>
            </a:r>
            <a:r>
              <a:rPr lang="en-US" sz="2000" dirty="0">
                <a:solidFill>
                  <a:schemeClr val="accent6">
                    <a:lumMod val="50000"/>
                  </a:schemeClr>
                </a:solidFill>
              </a:rPr>
              <a:t>can only support video at 640 x 480 </a:t>
            </a:r>
            <a:r>
              <a:rPr lang="en-US" sz="2000" dirty="0" smtClean="0">
                <a:solidFill>
                  <a:schemeClr val="accent6">
                    <a:lumMod val="50000"/>
                  </a:schemeClr>
                </a:solidFill>
              </a:rPr>
              <a:t>pixels.</a:t>
            </a:r>
          </a:p>
          <a:p>
            <a:pPr marL="285750" indent="-285750">
              <a:buFont typeface="Wingdings" panose="05000000000000000000" pitchFamily="2" charset="2"/>
              <a:buChar char="§"/>
            </a:pPr>
            <a:r>
              <a:rPr lang="en-US" sz="2000" dirty="0" smtClean="0">
                <a:solidFill>
                  <a:schemeClr val="accent6">
                    <a:lumMod val="50000"/>
                  </a:schemeClr>
                </a:solidFill>
              </a:rPr>
              <a:t>Cameras </a:t>
            </a:r>
            <a:r>
              <a:rPr lang="en-US" sz="2000" dirty="0">
                <a:solidFill>
                  <a:schemeClr val="accent6">
                    <a:lumMod val="50000"/>
                  </a:schemeClr>
                </a:solidFill>
              </a:rPr>
              <a:t>have various mechanisms to control how the light falls onto the light-sensitive surface.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Lenses </a:t>
            </a:r>
            <a:r>
              <a:rPr lang="en-US" sz="2000" dirty="0">
                <a:solidFill>
                  <a:schemeClr val="accent6">
                    <a:lumMod val="50000"/>
                  </a:schemeClr>
                </a:solidFill>
              </a:rPr>
              <a:t>focus the light entering the camera, the size of the aperture can be widened or narrowed to let more or less light into the camera, and a shutter mechanism determines the amount of time the photo-sensitive surface is exposed to the light</a:t>
            </a:r>
            <a:r>
              <a:rPr lang="en-US" sz="2000" dirty="0" smtClean="0">
                <a:solidFill>
                  <a:schemeClr val="accent6">
                    <a:lumMod val="50000"/>
                  </a:schemeClr>
                </a:solidFill>
              </a:rPr>
              <a:t>. </a:t>
            </a:r>
          </a:p>
          <a:p>
            <a:r>
              <a:rPr lang="en-US" sz="2000" dirty="0" smtClean="0">
                <a:solidFill>
                  <a:schemeClr val="accent6">
                    <a:lumMod val="50000"/>
                  </a:schemeClr>
                </a:solidFill>
              </a:rPr>
              <a:t> </a:t>
            </a:r>
            <a:endParaRPr lang="en-US" sz="2000" dirty="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7" name="Picture 6" descr="E:\Adi files\PROJECT\final project vid\WhatsApp Image 2021-02-21 at 1.30.44 PM.jpeg"/>
          <p:cNvPicPr/>
          <p:nvPr/>
        </p:nvPicPr>
        <p:blipFill rotWithShape="1">
          <a:blip r:embed="rId2">
            <a:extLst>
              <a:ext uri="{28A0092B-C50C-407E-A947-70E740481C1C}">
                <a14:useLocalDpi xmlns:a14="http://schemas.microsoft.com/office/drawing/2010/main" val="0"/>
              </a:ext>
            </a:extLst>
          </a:blip>
          <a:srcRect l="75539" t="5287" r="10662" b="74444"/>
          <a:stretch/>
        </p:blipFill>
        <p:spPr bwMode="auto">
          <a:xfrm>
            <a:off x="5025495" y="3980922"/>
            <a:ext cx="1666875" cy="17424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490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0964" y="1624255"/>
            <a:ext cx="11506200" cy="3785652"/>
          </a:xfrm>
          <a:prstGeom prst="rect">
            <a:avLst/>
          </a:prstGeom>
          <a:noFill/>
        </p:spPr>
        <p:txBody>
          <a:bodyPr wrap="square" rtlCol="0">
            <a:spAutoFit/>
          </a:bodyPr>
          <a:lstStyle/>
          <a:p>
            <a:r>
              <a:rPr lang="en-US" sz="2000" b="1" u="sng" dirty="0" smtClean="0">
                <a:solidFill>
                  <a:schemeClr val="accent6">
                    <a:lumMod val="50000"/>
                  </a:schemeClr>
                </a:solidFill>
              </a:rPr>
              <a:t>DC  SUBMERSIBLE WATER </a:t>
            </a:r>
            <a:r>
              <a:rPr lang="en-US" sz="2000" b="1" u="sng" dirty="0" smtClean="0">
                <a:solidFill>
                  <a:schemeClr val="accent6">
                    <a:lumMod val="50000"/>
                  </a:schemeClr>
                </a:solidFill>
              </a:rPr>
              <a:t>PUMP:</a:t>
            </a:r>
          </a:p>
          <a:p>
            <a:pPr marL="285750" indent="-285750">
              <a:buFont typeface="Wingdings" panose="05000000000000000000" pitchFamily="2" charset="2"/>
              <a:buChar char="§"/>
            </a:pPr>
            <a:r>
              <a:rPr lang="en-US" sz="2000" dirty="0" smtClean="0">
                <a:solidFill>
                  <a:schemeClr val="accent6">
                    <a:lumMod val="50000"/>
                  </a:schemeClr>
                </a:solidFill>
              </a:rPr>
              <a:t>The </a:t>
            </a:r>
            <a:r>
              <a:rPr lang="en-US" sz="2000" dirty="0">
                <a:solidFill>
                  <a:schemeClr val="accent6">
                    <a:lumMod val="50000"/>
                  </a:schemeClr>
                </a:solidFill>
              </a:rPr>
              <a:t>pump is </a:t>
            </a:r>
            <a:r>
              <a:rPr lang="en-US" sz="2000" dirty="0" smtClean="0">
                <a:solidFill>
                  <a:schemeClr val="accent6">
                    <a:lumMod val="50000"/>
                  </a:schemeClr>
                </a:solidFill>
              </a:rPr>
              <a:t>a </a:t>
            </a:r>
            <a:r>
              <a:rPr lang="en-US" sz="2000" dirty="0">
                <a:solidFill>
                  <a:schemeClr val="accent6">
                    <a:lumMod val="50000"/>
                  </a:schemeClr>
                </a:solidFill>
              </a:rPr>
              <a:t>geared down DC </a:t>
            </a:r>
            <a:r>
              <a:rPr lang="en-US" sz="2000" dirty="0" smtClean="0">
                <a:solidFill>
                  <a:schemeClr val="accent6">
                    <a:lumMod val="50000"/>
                  </a:schemeClr>
                </a:solidFill>
              </a:rPr>
              <a:t>motor with </a:t>
            </a:r>
            <a:r>
              <a:rPr lang="en-US" sz="2000" dirty="0">
                <a:solidFill>
                  <a:schemeClr val="accent6">
                    <a:lumMod val="50000"/>
                  </a:schemeClr>
                </a:solidFill>
              </a:rPr>
              <a:t>lot of torque.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a:t>
            </a:r>
            <a:r>
              <a:rPr lang="en-US" sz="2000" dirty="0">
                <a:solidFill>
                  <a:schemeClr val="accent6">
                    <a:lumMod val="50000"/>
                  </a:schemeClr>
                </a:solidFill>
              </a:rPr>
              <a:t> DC motor is contained in a sealed case attached to the impeller and powers it through a simple gear drive</a:t>
            </a:r>
            <a:r>
              <a:rPr lang="en-US" sz="2000" dirty="0" smtClean="0">
                <a:solidFill>
                  <a:schemeClr val="accent6">
                    <a:lumMod val="50000"/>
                  </a:schemeClr>
                </a:solidFill>
              </a:rPr>
              <a:t>.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This pressure generated thereby pushes the water from one end to another.</a:t>
            </a:r>
          </a:p>
          <a:p>
            <a:pPr marL="285750" indent="-285750">
              <a:buFont typeface="Wingdings" panose="05000000000000000000" pitchFamily="2" charset="2"/>
              <a:buChar char="§"/>
            </a:pPr>
            <a:r>
              <a:rPr lang="en-US" sz="2000" dirty="0" smtClean="0">
                <a:solidFill>
                  <a:schemeClr val="accent6">
                    <a:lumMod val="50000"/>
                  </a:schemeClr>
                </a:solidFill>
              </a:rPr>
              <a:t>Its </a:t>
            </a:r>
            <a:r>
              <a:rPr lang="en-US" sz="2000" dirty="0" smtClean="0">
                <a:solidFill>
                  <a:schemeClr val="accent6">
                    <a:lumMod val="50000"/>
                  </a:schemeClr>
                </a:solidFill>
              </a:rPr>
              <a:t>12v DC pump that supports </a:t>
            </a:r>
            <a:r>
              <a:rPr lang="en-US" sz="2000" dirty="0" err="1" smtClean="0">
                <a:solidFill>
                  <a:schemeClr val="accent6">
                    <a:lumMod val="50000"/>
                  </a:schemeClr>
                </a:solidFill>
              </a:rPr>
              <a:t>upto</a:t>
            </a:r>
            <a:r>
              <a:rPr lang="en-US" sz="2000" dirty="0" smtClean="0">
                <a:solidFill>
                  <a:schemeClr val="accent6">
                    <a:lumMod val="50000"/>
                  </a:schemeClr>
                </a:solidFill>
              </a:rPr>
              <a:t> 200 to 300mA current having temperature resistance up to 40 degree </a:t>
            </a:r>
            <a:r>
              <a:rPr lang="en-US" sz="2000" dirty="0" err="1" smtClean="0">
                <a:solidFill>
                  <a:schemeClr val="accent6">
                    <a:lumMod val="50000"/>
                  </a:schemeClr>
                </a:solidFill>
              </a:rPr>
              <a:t>celsius</a:t>
            </a:r>
            <a:r>
              <a:rPr lang="en-US" sz="2000" dirty="0" smtClean="0">
                <a:solidFill>
                  <a:schemeClr val="accent6">
                    <a:lumMod val="50000"/>
                  </a:schemeClr>
                </a:solidFill>
              </a:rPr>
              <a:t>.</a:t>
            </a:r>
          </a:p>
          <a:p>
            <a:endParaRPr lang="en-US" sz="2000" b="1" u="sng" dirty="0" smtClean="0">
              <a:solidFill>
                <a:schemeClr val="accent6">
                  <a:lumMod val="50000"/>
                </a:schemeClr>
              </a:solidFill>
            </a:endParaRPr>
          </a:p>
          <a:p>
            <a:r>
              <a:rPr lang="en-US" sz="2000" dirty="0">
                <a:hlinkClick r:id="rId2"/>
              </a:rPr>
              <a:t/>
            </a:r>
            <a:br>
              <a:rPr lang="en-US" sz="2000" dirty="0">
                <a:hlinkClick r:id="rId2"/>
              </a:rPr>
            </a:br>
            <a:r>
              <a:rPr lang="en-US" sz="2000" dirty="0">
                <a:solidFill>
                  <a:schemeClr val="accent6">
                    <a:lumMod val="50000"/>
                  </a:schemeClr>
                </a:solidFill>
              </a:rPr>
              <a:t/>
            </a:r>
            <a:br>
              <a:rPr lang="en-US" sz="2000" dirty="0">
                <a:solidFill>
                  <a:schemeClr val="accent6">
                    <a:lumMod val="50000"/>
                  </a:schemeClr>
                </a:solidFill>
              </a:rPr>
            </a:br>
            <a:endParaRPr lang="en-US" sz="2000" dirty="0">
              <a:solidFill>
                <a:schemeClr val="accent6">
                  <a:lumMod val="50000"/>
                </a:schemeClr>
              </a:solidFill>
            </a:endParaRPr>
          </a:p>
          <a:p>
            <a:endParaRPr lang="en-US" sz="2000" dirty="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C:\Users\Adityaa\Downloads\dc water pump.jpg"/>
          <p:cNvPicPr/>
          <p:nvPr/>
        </p:nvPicPr>
        <p:blipFill rotWithShape="1">
          <a:blip r:embed="rId3" cstate="print">
            <a:extLst>
              <a:ext uri="{28A0092B-C50C-407E-A947-70E740481C1C}">
                <a14:useLocalDpi xmlns:a14="http://schemas.microsoft.com/office/drawing/2010/main" val="0"/>
              </a:ext>
            </a:extLst>
          </a:blip>
          <a:srcRect r="43269" b="7503"/>
          <a:stretch/>
        </p:blipFill>
        <p:spPr bwMode="auto">
          <a:xfrm>
            <a:off x="5152051" y="4043892"/>
            <a:ext cx="1724025" cy="1581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0368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0964" y="1624255"/>
            <a:ext cx="11506200" cy="3785652"/>
          </a:xfrm>
          <a:prstGeom prst="rect">
            <a:avLst/>
          </a:prstGeom>
          <a:noFill/>
        </p:spPr>
        <p:txBody>
          <a:bodyPr wrap="square" rtlCol="0">
            <a:spAutoFit/>
          </a:bodyPr>
          <a:lstStyle/>
          <a:p>
            <a:r>
              <a:rPr lang="en-US" sz="2000" b="1" u="sng" dirty="0" smtClean="0">
                <a:solidFill>
                  <a:schemeClr val="accent6">
                    <a:lumMod val="50000"/>
                  </a:schemeClr>
                </a:solidFill>
              </a:rPr>
              <a:t>RF </a:t>
            </a:r>
            <a:r>
              <a:rPr lang="en-US" sz="2000" b="1" u="sng" dirty="0" smtClean="0">
                <a:solidFill>
                  <a:schemeClr val="accent6">
                    <a:lumMod val="50000"/>
                  </a:schemeClr>
                </a:solidFill>
              </a:rPr>
              <a:t>TRANSMITTER AND RECEIVER:</a:t>
            </a:r>
          </a:p>
          <a:p>
            <a:pPr marL="285750" indent="-285750">
              <a:buFont typeface="Wingdings" panose="05000000000000000000" pitchFamily="2" charset="2"/>
              <a:buChar char="§"/>
            </a:pPr>
            <a:r>
              <a:rPr lang="en-US" sz="2000" dirty="0" smtClean="0">
                <a:solidFill>
                  <a:schemeClr val="accent6">
                    <a:lumMod val="50000"/>
                  </a:schemeClr>
                </a:solidFill>
              </a:rPr>
              <a:t>RF </a:t>
            </a:r>
            <a:r>
              <a:rPr lang="en-US" sz="2000" dirty="0">
                <a:solidFill>
                  <a:schemeClr val="accent6">
                    <a:lumMod val="50000"/>
                  </a:schemeClr>
                </a:solidFill>
              </a:rPr>
              <a:t>module operates at Radio </a:t>
            </a:r>
            <a:r>
              <a:rPr lang="en-US" sz="2000" dirty="0" smtClean="0">
                <a:solidFill>
                  <a:schemeClr val="accent6">
                    <a:lumMod val="50000"/>
                  </a:schemeClr>
                </a:solidFill>
              </a:rPr>
              <a:t>Frequency whose frequency </a:t>
            </a:r>
            <a:r>
              <a:rPr lang="en-US" sz="2000" dirty="0">
                <a:solidFill>
                  <a:schemeClr val="accent6">
                    <a:lumMod val="50000"/>
                  </a:schemeClr>
                </a:solidFill>
              </a:rPr>
              <a:t>range varies between </a:t>
            </a:r>
            <a:r>
              <a:rPr lang="en-US" sz="2000" dirty="0" smtClean="0">
                <a:solidFill>
                  <a:schemeClr val="accent6">
                    <a:lumMod val="50000"/>
                  </a:schemeClr>
                </a:solidFill>
              </a:rPr>
              <a:t>20 </a:t>
            </a:r>
            <a:r>
              <a:rPr lang="en-US" sz="2000" dirty="0">
                <a:solidFill>
                  <a:schemeClr val="accent6">
                    <a:lumMod val="50000"/>
                  </a:schemeClr>
                </a:solidFill>
              </a:rPr>
              <a:t>kHz &amp; 300 GHz.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a:solidFill>
                  <a:schemeClr val="accent6">
                    <a:lumMod val="50000"/>
                  </a:schemeClr>
                </a:solidFill>
              </a:rPr>
              <a:t>T</a:t>
            </a:r>
            <a:r>
              <a:rPr lang="en-US" sz="2000" dirty="0" smtClean="0">
                <a:solidFill>
                  <a:schemeClr val="accent6">
                    <a:lumMod val="50000"/>
                  </a:schemeClr>
                </a:solidFill>
              </a:rPr>
              <a:t>he </a:t>
            </a:r>
            <a:r>
              <a:rPr lang="en-US" sz="2000" dirty="0">
                <a:solidFill>
                  <a:schemeClr val="accent6">
                    <a:lumMod val="50000"/>
                  </a:schemeClr>
                </a:solidFill>
              </a:rPr>
              <a:t>digital data is represented as variations in the amplitude of carrier wave. This types of modulation is an Amplitude Shift Keying (ASK) </a:t>
            </a:r>
            <a:r>
              <a:rPr lang="en-US" sz="2000" dirty="0" smtClean="0">
                <a:solidFill>
                  <a:schemeClr val="accent6">
                    <a:lumMod val="50000"/>
                  </a:schemeClr>
                </a:solidFill>
              </a:rPr>
              <a:t>.</a:t>
            </a:r>
            <a:r>
              <a:rPr lang="en-US" sz="2000" dirty="0">
                <a:solidFill>
                  <a:schemeClr val="accent6">
                    <a:lumMod val="50000"/>
                  </a:schemeClr>
                </a:solidFill>
              </a:rPr>
              <a:t>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 </a:t>
            </a:r>
            <a:r>
              <a:rPr lang="en-US" sz="2000" dirty="0">
                <a:solidFill>
                  <a:schemeClr val="accent6">
                    <a:lumMod val="50000"/>
                  </a:schemeClr>
                </a:solidFill>
              </a:rPr>
              <a:t>transmitter/receiver (</a:t>
            </a:r>
            <a:r>
              <a:rPr lang="en-US" sz="2000" dirty="0" err="1">
                <a:solidFill>
                  <a:schemeClr val="accent6">
                    <a:lumMod val="50000"/>
                  </a:schemeClr>
                </a:solidFill>
              </a:rPr>
              <a:t>Tx</a:t>
            </a:r>
            <a:r>
              <a:rPr lang="en-US" sz="2000" dirty="0">
                <a:solidFill>
                  <a:schemeClr val="accent6">
                    <a:lumMod val="50000"/>
                  </a:schemeClr>
                </a:solidFill>
              </a:rPr>
              <a:t>/Rx) pair operates at a frequency of </a:t>
            </a:r>
            <a:r>
              <a:rPr lang="en-US" sz="2000" b="1" dirty="0" smtClean="0">
                <a:solidFill>
                  <a:schemeClr val="accent6">
                    <a:lumMod val="50000"/>
                  </a:schemeClr>
                </a:solidFill>
              </a:rPr>
              <a:t>27</a:t>
            </a:r>
            <a:r>
              <a:rPr lang="en-US" sz="2000" b="1" dirty="0" smtClean="0">
                <a:solidFill>
                  <a:schemeClr val="accent6">
                    <a:lumMod val="50000"/>
                  </a:schemeClr>
                </a:solidFill>
              </a:rPr>
              <a:t> </a:t>
            </a:r>
            <a:r>
              <a:rPr lang="en-US" sz="2000" b="1" dirty="0" err="1">
                <a:solidFill>
                  <a:schemeClr val="accent6">
                    <a:lumMod val="50000"/>
                  </a:schemeClr>
                </a:solidFill>
              </a:rPr>
              <a:t>MHz</a:t>
            </a:r>
            <a:r>
              <a:rPr lang="en-US" sz="2000" dirty="0" err="1" smtClean="0">
                <a:solidFill>
                  <a:schemeClr val="accent6">
                    <a:lumMod val="50000"/>
                  </a:schemeClr>
                </a:solidFill>
              </a:rPr>
              <a:t>.</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 </a:t>
            </a:r>
            <a:r>
              <a:rPr lang="en-US" sz="2000" dirty="0">
                <a:solidFill>
                  <a:schemeClr val="accent6">
                    <a:lumMod val="50000"/>
                  </a:schemeClr>
                </a:solidFill>
              </a:rPr>
              <a:t>transmission occurs at the rate of 1 Kbps – 10 Kbps. </a:t>
            </a:r>
            <a:endParaRPr lang="en-US" sz="2000" dirty="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The signal that has to be sent is kept HIGH and the other signal is LOW, this helps to send a </a:t>
            </a:r>
            <a:r>
              <a:rPr lang="en-US" sz="2000" dirty="0" smtClean="0">
                <a:solidFill>
                  <a:schemeClr val="accent6">
                    <a:lumMod val="50000"/>
                  </a:schemeClr>
                </a:solidFill>
              </a:rPr>
              <a:t>signal to the receiver.</a:t>
            </a:r>
            <a:endParaRPr lang="en-US" sz="2000" dirty="0"/>
          </a:p>
          <a:p>
            <a:r>
              <a:rPr lang="en-US" sz="2000" dirty="0">
                <a:hlinkClick r:id="rId2"/>
              </a:rPr>
              <a:t/>
            </a:r>
            <a:br>
              <a:rPr lang="en-US" sz="2000" dirty="0">
                <a:hlinkClick r:id="rId2"/>
              </a:rPr>
            </a:br>
            <a:r>
              <a:rPr lang="en-US" sz="2000" dirty="0">
                <a:solidFill>
                  <a:schemeClr val="accent6">
                    <a:lumMod val="50000"/>
                  </a:schemeClr>
                </a:solidFill>
              </a:rPr>
              <a:t/>
            </a:r>
            <a:br>
              <a:rPr lang="en-US" sz="2000" dirty="0">
                <a:solidFill>
                  <a:schemeClr val="accent6">
                    <a:lumMod val="50000"/>
                  </a:schemeClr>
                </a:solidFill>
              </a:rPr>
            </a:br>
            <a:endParaRPr lang="en-US" sz="2000" dirty="0">
              <a:solidFill>
                <a:schemeClr val="accent6">
                  <a:lumMod val="50000"/>
                </a:schemeClr>
              </a:solidFill>
            </a:endParaRPr>
          </a:p>
          <a:p>
            <a:endParaRPr lang="en-US" sz="2000" dirty="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pic>
        <p:nvPicPr>
          <p:cNvPr id="6" name="Picture 5" descr="https://cdn.discordapp.com/attachments/777932931192062039/821371010938044496/41WUjvqvFcL._SR600315_PIWhiteStripBottomLeft035_SCLZZZZZZZ_FMpng_BG255255255.png"/>
          <p:cNvPicPr/>
          <p:nvPr/>
        </p:nvPicPr>
        <p:blipFill rotWithShape="1">
          <a:blip r:embed="rId3">
            <a:extLst>
              <a:ext uri="{28A0092B-C50C-407E-A947-70E740481C1C}">
                <a14:useLocalDpi xmlns:a14="http://schemas.microsoft.com/office/drawing/2010/main" val="0"/>
              </a:ext>
            </a:extLst>
          </a:blip>
          <a:srcRect l="19432" t="12355" r="19453" b="14574"/>
          <a:stretch/>
        </p:blipFill>
        <p:spPr bwMode="auto">
          <a:xfrm>
            <a:off x="4803245" y="4261434"/>
            <a:ext cx="1857375" cy="1295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6143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199" y="1947334"/>
            <a:ext cx="11049712" cy="4401205"/>
          </a:xfrm>
          <a:prstGeom prst="rect">
            <a:avLst/>
          </a:prstGeom>
          <a:noFill/>
        </p:spPr>
        <p:txBody>
          <a:bodyPr wrap="square" rtlCol="0">
            <a:spAutoFit/>
          </a:bodyPr>
          <a:lstStyle/>
          <a:p>
            <a:r>
              <a:rPr lang="en-US" sz="2000" b="1" u="sng" dirty="0">
                <a:solidFill>
                  <a:schemeClr val="accent6">
                    <a:lumMod val="50000"/>
                  </a:schemeClr>
                </a:solidFill>
              </a:rPr>
              <a:t>COLOR </a:t>
            </a:r>
            <a:r>
              <a:rPr lang="en-US" sz="2000" b="1" u="sng" dirty="0" smtClean="0">
                <a:solidFill>
                  <a:schemeClr val="accent6">
                    <a:lumMod val="50000"/>
                  </a:schemeClr>
                </a:solidFill>
              </a:rPr>
              <a:t>SENSOR (TCS3200):</a:t>
            </a:r>
            <a:endParaRPr lang="en-US" sz="2000" b="1" u="sng" dirty="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A </a:t>
            </a:r>
            <a:r>
              <a:rPr lang="en-US" sz="2000" dirty="0">
                <a:solidFill>
                  <a:schemeClr val="accent6">
                    <a:lumMod val="50000"/>
                  </a:schemeClr>
                </a:solidFill>
              </a:rPr>
              <a:t>color sensor is a type of "photoelectric sensor" which emits light from a transmitter, and then detects the light reflected back from the detection object with a </a:t>
            </a:r>
            <a:r>
              <a:rPr lang="en-US" sz="2000" dirty="0" smtClean="0">
                <a:solidFill>
                  <a:schemeClr val="accent6">
                    <a:lumMod val="50000"/>
                  </a:schemeClr>
                </a:solidFill>
              </a:rPr>
              <a:t>receiver.</a:t>
            </a:r>
          </a:p>
          <a:p>
            <a:pPr marL="285750" indent="-285750">
              <a:buFont typeface="Wingdings" panose="05000000000000000000" pitchFamily="2" charset="2"/>
              <a:buChar char="§"/>
            </a:pPr>
            <a:r>
              <a:rPr lang="en-US" sz="2000" dirty="0" smtClean="0">
                <a:solidFill>
                  <a:schemeClr val="accent6">
                    <a:lumMod val="50000"/>
                  </a:schemeClr>
                </a:solidFill>
              </a:rPr>
              <a:t>A </a:t>
            </a:r>
            <a:r>
              <a:rPr lang="en-US" sz="2000" dirty="0">
                <a:solidFill>
                  <a:schemeClr val="accent6">
                    <a:lumMod val="50000"/>
                  </a:schemeClr>
                </a:solidFill>
              </a:rPr>
              <a:t>color sensor can detect the received light intensity for red, blue and green respectively, making it possible to determine the color of the target object.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A </a:t>
            </a:r>
            <a:r>
              <a:rPr lang="en-US" sz="2000" dirty="0">
                <a:solidFill>
                  <a:schemeClr val="accent6">
                    <a:lumMod val="50000"/>
                  </a:schemeClr>
                </a:solidFill>
              </a:rPr>
              <a:t>light source to illuminate the material surface, a surface whose color has to be detected and the receivers which can measure the reflected </a:t>
            </a:r>
            <a:r>
              <a:rPr lang="en-US" sz="2000" dirty="0" smtClean="0">
                <a:solidFill>
                  <a:schemeClr val="accent6">
                    <a:lumMod val="50000"/>
                  </a:schemeClr>
                </a:solidFill>
              </a:rPr>
              <a:t>wavelengths. </a:t>
            </a:r>
          </a:p>
          <a:p>
            <a:pPr marL="285750" indent="-285750">
              <a:buFont typeface="Wingdings" panose="05000000000000000000" pitchFamily="2" charset="2"/>
              <a:buChar char="§"/>
            </a:pPr>
            <a:r>
              <a:rPr lang="en-US" sz="2000" dirty="0" smtClean="0">
                <a:solidFill>
                  <a:schemeClr val="accent6">
                    <a:lumMod val="50000"/>
                  </a:schemeClr>
                </a:solidFill>
              </a:rPr>
              <a:t>Color </a:t>
            </a:r>
            <a:r>
              <a:rPr lang="en-US" sz="2000" dirty="0">
                <a:solidFill>
                  <a:schemeClr val="accent6">
                    <a:lumMod val="50000"/>
                  </a:schemeClr>
                </a:solidFill>
              </a:rPr>
              <a:t>sensors contain a white light emitter to illuminate the surface.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Three </a:t>
            </a:r>
            <a:r>
              <a:rPr lang="en-US" sz="2000" dirty="0">
                <a:solidFill>
                  <a:schemeClr val="accent6">
                    <a:lumMod val="50000"/>
                  </a:schemeClr>
                </a:solidFill>
              </a:rPr>
              <a:t>filters with wavelength sensitivities at 580nm, 540nm, 450nm to measure the wavelengths of red, green and blue colors respectively.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Here </a:t>
            </a:r>
            <a:r>
              <a:rPr lang="en-US" sz="2000" dirty="0">
                <a:solidFill>
                  <a:schemeClr val="accent6">
                    <a:lumMod val="50000"/>
                  </a:schemeClr>
                </a:solidFill>
              </a:rPr>
              <a:t>it is used in order to distinguish between the tables and denotes the destination where the robot has to reach.</a:t>
            </a:r>
          </a:p>
          <a:p>
            <a:endParaRPr lang="en-US" sz="2000" dirty="0">
              <a:solidFill>
                <a:schemeClr val="accent6">
                  <a:lumMod val="50000"/>
                </a:schemeClr>
              </a:solidFill>
            </a:endParaRPr>
          </a:p>
          <a:p>
            <a:endParaRPr lang="en-US" sz="2000" dirty="0">
              <a:solidFill>
                <a:schemeClr val="accent6">
                  <a:lumMod val="50000"/>
                </a:schemeClr>
              </a:solidFill>
            </a:endParaRPr>
          </a:p>
        </p:txBody>
      </p:sp>
      <p:sp>
        <p:nvSpPr>
          <p:cNvPr id="5" name="TextBox 4"/>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spTree>
    <p:extLst>
      <p:ext uri="{BB962C8B-B14F-4D97-AF65-F5344CB8AC3E}">
        <p14:creationId xmlns:p14="http://schemas.microsoft.com/office/powerpoint/2010/main" val="269938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477328"/>
          </a:xfrm>
          <a:prstGeom prst="rect">
            <a:avLst/>
          </a:prstGeom>
          <a:solidFill>
            <a:schemeClr val="accent6"/>
          </a:solidFill>
        </p:spPr>
        <p:txBody>
          <a:bodyPr wrap="square" rtlCol="0">
            <a:spAutoFit/>
          </a:bodyPr>
          <a:lstStyle/>
          <a:p>
            <a:r>
              <a:rPr lang="en-IN" sz="5400" b="1" dirty="0" smtClean="0">
                <a:solidFill>
                  <a:schemeClr val="accent5">
                    <a:lumMod val="50000"/>
                  </a:schemeClr>
                </a:solidFill>
                <a:latin typeface="Californian FB" panose="0207040306080B030204" pitchFamily="18" charset="0"/>
              </a:rPr>
              <a:t>SOFTWARE REQUIREMENTS</a:t>
            </a:r>
            <a:r>
              <a:rPr lang="en-IN" sz="3600" dirty="0"/>
              <a:t/>
            </a:r>
            <a:br>
              <a:rPr lang="en-IN" sz="3600" dirty="0"/>
            </a:br>
            <a:endParaRPr lang="en-US" sz="3600" dirty="0"/>
          </a:p>
        </p:txBody>
      </p:sp>
      <p:sp>
        <p:nvSpPr>
          <p:cNvPr id="5" name="TextBox 4"/>
          <p:cNvSpPr txBox="1"/>
          <p:nvPr/>
        </p:nvSpPr>
        <p:spPr>
          <a:xfrm>
            <a:off x="283199" y="1947334"/>
            <a:ext cx="11049712" cy="4401205"/>
          </a:xfrm>
          <a:prstGeom prst="rect">
            <a:avLst/>
          </a:prstGeom>
          <a:noFill/>
        </p:spPr>
        <p:txBody>
          <a:bodyPr wrap="square" rtlCol="0">
            <a:spAutoFit/>
          </a:bodyPr>
          <a:lstStyle/>
          <a:p>
            <a:r>
              <a:rPr lang="en-US" sz="2000" b="1" u="sng" dirty="0" smtClean="0">
                <a:solidFill>
                  <a:schemeClr val="accent6">
                    <a:lumMod val="50000"/>
                  </a:schemeClr>
                </a:solidFill>
              </a:rPr>
              <a:t>PYTHON IDE:</a:t>
            </a:r>
            <a:endParaRPr lang="en-US" sz="2000" b="1" u="sng" dirty="0">
              <a:solidFill>
                <a:schemeClr val="accent6">
                  <a:lumMod val="50000"/>
                </a:schemeClr>
              </a:solidFill>
            </a:endParaRPr>
          </a:p>
          <a:p>
            <a:pPr marL="285750" indent="-285750">
              <a:buFont typeface="Wingdings" panose="05000000000000000000" pitchFamily="2" charset="2"/>
              <a:buChar char="§"/>
            </a:pPr>
            <a:r>
              <a:rPr lang="en-US" sz="2000" dirty="0">
                <a:solidFill>
                  <a:schemeClr val="accent6">
                    <a:lumMod val="50000"/>
                  </a:schemeClr>
                </a:solidFill>
              </a:rPr>
              <a:t>Python is an interpreted, object-oriented, high-level programming language with dynamic semantics</a:t>
            </a:r>
            <a:r>
              <a:rPr lang="en-US" sz="2000" dirty="0" smtClean="0">
                <a:solidFill>
                  <a:schemeClr val="accent6">
                    <a:lumMod val="50000"/>
                  </a:schemeClr>
                </a:solidFill>
              </a:rPr>
              <a:t>.</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a:solidFill>
                  <a:schemeClr val="accent6">
                    <a:lumMod val="50000"/>
                  </a:schemeClr>
                </a:solidFill>
              </a:rPr>
              <a:t>Python supports modules and packages, which encourages program modularity and code reuse</a:t>
            </a:r>
            <a:r>
              <a:rPr lang="en-US" sz="2000" dirty="0" smtClean="0">
                <a:solidFill>
                  <a:schemeClr val="accent6">
                    <a:lumMod val="50000"/>
                  </a:schemeClr>
                </a:solidFill>
              </a:rPr>
              <a:t>.</a:t>
            </a:r>
          </a:p>
          <a:p>
            <a:pPr marL="285750" indent="-285750">
              <a:buFont typeface="Wingdings" panose="05000000000000000000" pitchFamily="2" charset="2"/>
              <a:buChar char="§"/>
            </a:pPr>
            <a:r>
              <a:rPr lang="en-US" sz="2000" dirty="0">
                <a:solidFill>
                  <a:schemeClr val="accent6">
                    <a:lumMod val="50000"/>
                  </a:schemeClr>
                </a:solidFill>
              </a:rPr>
              <a:t>T</a:t>
            </a:r>
            <a:r>
              <a:rPr lang="en-US" sz="2000" dirty="0" smtClean="0">
                <a:solidFill>
                  <a:schemeClr val="accent6">
                    <a:lumMod val="50000"/>
                  </a:schemeClr>
                </a:solidFill>
              </a:rPr>
              <a:t>his </a:t>
            </a:r>
            <a:r>
              <a:rPr lang="en-US" sz="2000" dirty="0">
                <a:solidFill>
                  <a:schemeClr val="accent6">
                    <a:lumMod val="50000"/>
                  </a:schemeClr>
                </a:solidFill>
              </a:rPr>
              <a:t>software </a:t>
            </a:r>
            <a:r>
              <a:rPr lang="en-US" sz="2000" dirty="0" smtClean="0">
                <a:solidFill>
                  <a:schemeClr val="accent6">
                    <a:lumMod val="50000"/>
                  </a:schemeClr>
                </a:solidFill>
              </a:rPr>
              <a:t>helps to execute the gesture recognition part in the computer and extrapolate the output </a:t>
            </a:r>
            <a:endParaRPr lang="en-US" sz="2000" dirty="0">
              <a:solidFill>
                <a:schemeClr val="accent6">
                  <a:lumMod val="50000"/>
                </a:schemeClr>
              </a:solidFill>
            </a:endParaRPr>
          </a:p>
          <a:p>
            <a:endParaRPr lang="en-US" sz="2000" dirty="0">
              <a:solidFill>
                <a:schemeClr val="accent6">
                  <a:lumMod val="50000"/>
                </a:schemeClr>
              </a:solidFill>
            </a:endParaRPr>
          </a:p>
          <a:p>
            <a:r>
              <a:rPr lang="en-US" sz="2000" b="1" u="sng" dirty="0" smtClean="0">
                <a:solidFill>
                  <a:schemeClr val="accent6">
                    <a:lumMod val="50000"/>
                  </a:schemeClr>
                </a:solidFill>
              </a:rPr>
              <a:t>PYCHARM:</a:t>
            </a:r>
          </a:p>
          <a:p>
            <a:pPr marL="342900" indent="-342900">
              <a:buFont typeface="Wingdings" panose="05000000000000000000" pitchFamily="2" charset="2"/>
              <a:buChar char="§"/>
            </a:pPr>
            <a:r>
              <a:rPr lang="en-US" sz="2000" dirty="0">
                <a:solidFill>
                  <a:schemeClr val="accent6">
                    <a:lumMod val="50000"/>
                  </a:schemeClr>
                </a:solidFill>
              </a:rPr>
              <a:t>PyCharm is a hybrid-platform developed by </a:t>
            </a:r>
            <a:r>
              <a:rPr lang="en-US" sz="2000" dirty="0" err="1">
                <a:solidFill>
                  <a:schemeClr val="accent6">
                    <a:lumMod val="50000"/>
                  </a:schemeClr>
                </a:solidFill>
              </a:rPr>
              <a:t>JetBrains</a:t>
            </a:r>
            <a:r>
              <a:rPr lang="en-US" sz="2000" dirty="0">
                <a:solidFill>
                  <a:schemeClr val="accent6">
                    <a:lumMod val="50000"/>
                  </a:schemeClr>
                </a:solidFill>
              </a:rPr>
              <a:t> as an IDE for Python</a:t>
            </a:r>
            <a:r>
              <a:rPr lang="en-US" sz="2000" dirty="0" smtClean="0">
                <a:solidFill>
                  <a:schemeClr val="accent6">
                    <a:lumMod val="50000"/>
                  </a:schemeClr>
                </a:solidFill>
              </a:rPr>
              <a:t>.</a:t>
            </a:r>
          </a:p>
          <a:p>
            <a:pPr marL="342900" indent="-342900">
              <a:buFont typeface="Wingdings" panose="05000000000000000000" pitchFamily="2" charset="2"/>
              <a:buChar char="§"/>
            </a:pPr>
            <a:r>
              <a:rPr lang="en-US" sz="2000" dirty="0">
                <a:solidFill>
                  <a:schemeClr val="accent6">
                    <a:lumMod val="50000"/>
                  </a:schemeClr>
                </a:solidFill>
              </a:rPr>
              <a:t>It supports two versions, namely v2.x and v3.x. PyCharm is compatible on Windows, Linux, or Mac OS</a:t>
            </a:r>
            <a:r>
              <a:rPr lang="en-US" sz="2000" dirty="0" smtClean="0">
                <a:solidFill>
                  <a:schemeClr val="accent6">
                    <a:lumMod val="50000"/>
                  </a:schemeClr>
                </a:solidFill>
              </a:rPr>
              <a:t>.</a:t>
            </a:r>
          </a:p>
          <a:p>
            <a:pPr marL="342900" indent="-342900">
              <a:buFont typeface="Wingdings" panose="05000000000000000000" pitchFamily="2" charset="2"/>
              <a:buChar char="§"/>
            </a:pPr>
            <a:r>
              <a:rPr lang="en-US" sz="2000" dirty="0">
                <a:solidFill>
                  <a:schemeClr val="accent6">
                    <a:lumMod val="50000"/>
                  </a:schemeClr>
                </a:solidFill>
              </a:rPr>
              <a:t>It is capable of integrating with various tools such as </a:t>
            </a:r>
            <a:r>
              <a:rPr lang="en-US" sz="2000" dirty="0" err="1">
                <a:solidFill>
                  <a:schemeClr val="accent6">
                    <a:lumMod val="50000"/>
                  </a:schemeClr>
                </a:solidFill>
              </a:rPr>
              <a:t>IPython</a:t>
            </a:r>
            <a:r>
              <a:rPr lang="en-US" sz="2000" dirty="0">
                <a:solidFill>
                  <a:schemeClr val="accent6">
                    <a:lumMod val="50000"/>
                  </a:schemeClr>
                </a:solidFill>
              </a:rPr>
              <a:t>, </a:t>
            </a:r>
            <a:r>
              <a:rPr lang="en-US" sz="2000" dirty="0" err="1">
                <a:solidFill>
                  <a:schemeClr val="accent6">
                    <a:lumMod val="50000"/>
                  </a:schemeClr>
                </a:solidFill>
              </a:rPr>
              <a:t>Django</a:t>
            </a:r>
            <a:r>
              <a:rPr lang="en-US" sz="2000" dirty="0">
                <a:solidFill>
                  <a:schemeClr val="accent6">
                    <a:lumMod val="50000"/>
                  </a:schemeClr>
                </a:solidFill>
              </a:rPr>
              <a:t>, and </a:t>
            </a:r>
            <a:r>
              <a:rPr lang="en-US" sz="2000" dirty="0" err="1">
                <a:solidFill>
                  <a:schemeClr val="accent6">
                    <a:lumMod val="50000"/>
                  </a:schemeClr>
                </a:solidFill>
              </a:rPr>
              <a:t>Pytest</a:t>
            </a:r>
            <a:r>
              <a:rPr lang="en-US" sz="2000" dirty="0" smtClean="0">
                <a:solidFill>
                  <a:schemeClr val="accent6">
                    <a:lumMod val="50000"/>
                  </a:schemeClr>
                </a:solidFill>
              </a:rPr>
              <a:t>.</a:t>
            </a:r>
          </a:p>
          <a:p>
            <a:pPr marL="342900" indent="-342900">
              <a:buFont typeface="Wingdings" panose="05000000000000000000" pitchFamily="2" charset="2"/>
              <a:buChar char="§"/>
            </a:pPr>
            <a:r>
              <a:rPr lang="en-US" sz="2000" dirty="0" smtClean="0">
                <a:solidFill>
                  <a:schemeClr val="accent6">
                    <a:lumMod val="50000"/>
                  </a:schemeClr>
                </a:solidFill>
              </a:rPr>
              <a:t>This software using python, helps construct a program that involve gesture recognition using certain exclusive library files. </a:t>
            </a:r>
          </a:p>
          <a:p>
            <a:pPr marL="342900" indent="-342900">
              <a:buFont typeface="Wingdings" panose="05000000000000000000" pitchFamily="2" charset="2"/>
              <a:buChar char="§"/>
            </a:pPr>
            <a:endParaRPr lang="en-US" sz="2000" b="1" u="sng" dirty="0" smtClean="0">
              <a:solidFill>
                <a:schemeClr val="accent6">
                  <a:lumMod val="50000"/>
                </a:schemeClr>
              </a:solidFill>
            </a:endParaRPr>
          </a:p>
          <a:p>
            <a:endParaRPr lang="en-US" sz="2000" dirty="0">
              <a:solidFill>
                <a:schemeClr val="accent6">
                  <a:lumMod val="50000"/>
                </a:schemeClr>
              </a:solidFill>
            </a:endParaRPr>
          </a:p>
        </p:txBody>
      </p:sp>
    </p:spTree>
    <p:extLst>
      <p:ext uri="{BB962C8B-B14F-4D97-AF65-F5344CB8AC3E}">
        <p14:creationId xmlns:p14="http://schemas.microsoft.com/office/powerpoint/2010/main" val="298504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333144"/>
          </a:xfrm>
          <a:solidFill>
            <a:schemeClr val="accent6"/>
          </a:solidFill>
        </p:spPr>
        <p:txBody>
          <a:bodyPr>
            <a:normAutofit/>
          </a:bodyPr>
          <a:lstStyle/>
          <a:p>
            <a:r>
              <a:rPr lang="en-IN" sz="6600" b="1" dirty="0">
                <a:solidFill>
                  <a:schemeClr val="bg1"/>
                </a:solidFill>
                <a:latin typeface="Californian FB" panose="0207040306080B030204" pitchFamily="18" charset="0"/>
              </a:rPr>
              <a:t> </a:t>
            </a:r>
            <a:r>
              <a:rPr lang="en-IN" sz="6600" b="1" dirty="0" smtClean="0">
                <a:solidFill>
                  <a:schemeClr val="bg1"/>
                </a:solidFill>
                <a:latin typeface="Californian FB" panose="0207040306080B030204" pitchFamily="18" charset="0"/>
              </a:rPr>
              <a:t> </a:t>
            </a:r>
            <a:r>
              <a:rPr lang="en-IN" sz="6600" b="1" dirty="0" smtClean="0">
                <a:solidFill>
                  <a:schemeClr val="accent5">
                    <a:lumMod val="50000"/>
                  </a:schemeClr>
                </a:solidFill>
                <a:latin typeface="Californian FB" panose="0207040306080B030204" pitchFamily="18" charset="0"/>
              </a:rPr>
              <a:t>OUTLINE</a:t>
            </a:r>
            <a:endParaRPr lang="en-IN" sz="6600" b="1" dirty="0">
              <a:solidFill>
                <a:schemeClr val="accent5">
                  <a:lumMod val="50000"/>
                </a:schemeClr>
              </a:solidFill>
              <a:latin typeface="Californian FB" panose="0207040306080B030204" pitchFamily="18" charset="0"/>
            </a:endParaRPr>
          </a:p>
        </p:txBody>
      </p:sp>
      <p:sp>
        <p:nvSpPr>
          <p:cNvPr id="5" name="Content Placeholder 2"/>
          <p:cNvSpPr>
            <a:spLocks noGrp="1"/>
          </p:cNvSpPr>
          <p:nvPr>
            <p:ph idx="1"/>
          </p:nvPr>
        </p:nvSpPr>
        <p:spPr>
          <a:xfrm>
            <a:off x="401495" y="1553278"/>
            <a:ext cx="10786359" cy="4930923"/>
          </a:xfrm>
        </p:spPr>
        <p:txBody>
          <a:bodyPr>
            <a:noAutofit/>
          </a:bodyPr>
          <a:lstStyle/>
          <a:p>
            <a:pPr lvl="2">
              <a:lnSpc>
                <a:spcPct val="100000"/>
              </a:lnSpc>
              <a:buFont typeface="Wingdings" panose="05000000000000000000" pitchFamily="2" charset="2"/>
              <a:buChar char="Ø"/>
            </a:pPr>
            <a:r>
              <a:rPr lang="en-IN" sz="2400" dirty="0" smtClean="0">
                <a:solidFill>
                  <a:schemeClr val="accent6">
                    <a:lumMod val="50000"/>
                  </a:schemeClr>
                </a:solidFill>
              </a:rPr>
              <a:t>     OBJECTIVES</a:t>
            </a:r>
            <a:endParaRPr lang="en-IN" sz="2400" dirty="0">
              <a:solidFill>
                <a:schemeClr val="accent6">
                  <a:lumMod val="50000"/>
                </a:schemeClr>
              </a:solidFill>
            </a:endParaRPr>
          </a:p>
          <a:p>
            <a:pPr lvl="2">
              <a:lnSpc>
                <a:spcPct val="100000"/>
              </a:lnSpc>
              <a:buFont typeface="Wingdings" panose="05000000000000000000" pitchFamily="2" charset="2"/>
              <a:buChar char="Ø"/>
            </a:pPr>
            <a:r>
              <a:rPr lang="en-IN" sz="2400" dirty="0" smtClean="0">
                <a:solidFill>
                  <a:schemeClr val="accent6">
                    <a:lumMod val="50000"/>
                  </a:schemeClr>
                </a:solidFill>
              </a:rPr>
              <a:t>     INTRODUCTION</a:t>
            </a:r>
            <a:endParaRPr lang="en-IN" sz="2400" dirty="0">
              <a:solidFill>
                <a:schemeClr val="accent6">
                  <a:lumMod val="50000"/>
                </a:schemeClr>
              </a:solidFill>
            </a:endParaRPr>
          </a:p>
          <a:p>
            <a:pPr lvl="2">
              <a:lnSpc>
                <a:spcPct val="100000"/>
              </a:lnSpc>
              <a:buFont typeface="Wingdings" panose="05000000000000000000" pitchFamily="2" charset="2"/>
              <a:buChar char="Ø"/>
            </a:pPr>
            <a:r>
              <a:rPr lang="en-IN" sz="2400" dirty="0" smtClean="0">
                <a:solidFill>
                  <a:schemeClr val="accent6">
                    <a:lumMod val="50000"/>
                  </a:schemeClr>
                </a:solidFill>
              </a:rPr>
              <a:t>     LITERATURE SURVEY</a:t>
            </a:r>
            <a:endParaRPr lang="en-IN" sz="2400" dirty="0">
              <a:solidFill>
                <a:schemeClr val="accent6">
                  <a:lumMod val="50000"/>
                </a:schemeClr>
              </a:solidFill>
            </a:endParaRPr>
          </a:p>
          <a:p>
            <a:pPr lvl="2">
              <a:lnSpc>
                <a:spcPct val="100000"/>
              </a:lnSpc>
              <a:buFont typeface="Wingdings" panose="05000000000000000000" pitchFamily="2" charset="2"/>
              <a:buChar char="Ø"/>
            </a:pPr>
            <a:r>
              <a:rPr lang="en-IN" sz="2400" dirty="0" smtClean="0">
                <a:solidFill>
                  <a:schemeClr val="accent6">
                    <a:lumMod val="50000"/>
                  </a:schemeClr>
                </a:solidFill>
              </a:rPr>
              <a:t>     BLOCK DIAGRAM</a:t>
            </a:r>
          </a:p>
          <a:p>
            <a:pPr lvl="2">
              <a:lnSpc>
                <a:spcPct val="100000"/>
              </a:lnSpc>
              <a:buFont typeface="Wingdings" panose="05000000000000000000" pitchFamily="2" charset="2"/>
              <a:buChar char="Ø"/>
            </a:pPr>
            <a:r>
              <a:rPr lang="en-IN" sz="2400" dirty="0" smtClean="0">
                <a:solidFill>
                  <a:schemeClr val="accent6">
                    <a:lumMod val="50000"/>
                  </a:schemeClr>
                </a:solidFill>
              </a:rPr>
              <a:t>     </a:t>
            </a:r>
            <a:r>
              <a:rPr lang="en-IN" sz="2400" dirty="0">
                <a:solidFill>
                  <a:schemeClr val="accent6">
                    <a:lumMod val="50000"/>
                  </a:schemeClr>
                </a:solidFill>
              </a:rPr>
              <a:t>PROPOSED </a:t>
            </a:r>
            <a:r>
              <a:rPr lang="en-IN" sz="2400" dirty="0" smtClean="0">
                <a:solidFill>
                  <a:schemeClr val="accent6">
                    <a:lumMod val="50000"/>
                  </a:schemeClr>
                </a:solidFill>
              </a:rPr>
              <a:t>METHODOLOGY</a:t>
            </a:r>
          </a:p>
          <a:p>
            <a:pPr lvl="2">
              <a:lnSpc>
                <a:spcPct val="100000"/>
              </a:lnSpc>
              <a:buFont typeface="Wingdings" panose="05000000000000000000" pitchFamily="2" charset="2"/>
              <a:buChar char="Ø"/>
            </a:pPr>
            <a:r>
              <a:rPr lang="en-IN" sz="2400" dirty="0">
                <a:solidFill>
                  <a:schemeClr val="accent6">
                    <a:lumMod val="50000"/>
                  </a:schemeClr>
                </a:solidFill>
              </a:rPr>
              <a:t> </a:t>
            </a:r>
            <a:r>
              <a:rPr lang="en-IN" sz="2400" dirty="0" smtClean="0">
                <a:solidFill>
                  <a:schemeClr val="accent6">
                    <a:lumMod val="50000"/>
                  </a:schemeClr>
                </a:solidFill>
              </a:rPr>
              <a:t>    HARDWARE </a:t>
            </a:r>
            <a:r>
              <a:rPr lang="en-IN" sz="2400" dirty="0" smtClean="0">
                <a:solidFill>
                  <a:schemeClr val="accent6">
                    <a:lumMod val="50000"/>
                  </a:schemeClr>
                </a:solidFill>
              </a:rPr>
              <a:t>REQUIREMENTS </a:t>
            </a:r>
          </a:p>
          <a:p>
            <a:pPr lvl="2">
              <a:lnSpc>
                <a:spcPct val="100000"/>
              </a:lnSpc>
              <a:buFont typeface="Wingdings" panose="05000000000000000000" pitchFamily="2" charset="2"/>
              <a:buChar char="Ø"/>
            </a:pPr>
            <a:r>
              <a:rPr lang="en-IN" sz="2400" dirty="0">
                <a:solidFill>
                  <a:schemeClr val="accent6">
                    <a:lumMod val="50000"/>
                  </a:schemeClr>
                </a:solidFill>
              </a:rPr>
              <a:t>  </a:t>
            </a:r>
            <a:r>
              <a:rPr lang="en-IN" sz="2400" dirty="0" smtClean="0">
                <a:solidFill>
                  <a:schemeClr val="accent6">
                    <a:lumMod val="50000"/>
                  </a:schemeClr>
                </a:solidFill>
              </a:rPr>
              <a:t>   </a:t>
            </a:r>
            <a:r>
              <a:rPr lang="en-IN" sz="2400" dirty="0" smtClean="0">
                <a:solidFill>
                  <a:schemeClr val="accent6">
                    <a:lumMod val="50000"/>
                  </a:schemeClr>
                </a:solidFill>
              </a:rPr>
              <a:t>SOFTWARE REQUIREMENTS</a:t>
            </a:r>
            <a:endParaRPr lang="en-IN" sz="2400" dirty="0" smtClean="0">
              <a:solidFill>
                <a:schemeClr val="accent6">
                  <a:lumMod val="50000"/>
                </a:schemeClr>
              </a:solidFill>
            </a:endParaRPr>
          </a:p>
          <a:p>
            <a:pPr lvl="2">
              <a:lnSpc>
                <a:spcPct val="100000"/>
              </a:lnSpc>
              <a:buFont typeface="Wingdings" panose="05000000000000000000" pitchFamily="2" charset="2"/>
              <a:buChar char="Ø"/>
            </a:pPr>
            <a:r>
              <a:rPr lang="en-IN" sz="2400" dirty="0">
                <a:solidFill>
                  <a:schemeClr val="accent6">
                    <a:lumMod val="50000"/>
                  </a:schemeClr>
                </a:solidFill>
              </a:rPr>
              <a:t> </a:t>
            </a:r>
            <a:r>
              <a:rPr lang="en-IN" sz="2400" dirty="0" smtClean="0">
                <a:solidFill>
                  <a:schemeClr val="accent6">
                    <a:lumMod val="50000"/>
                  </a:schemeClr>
                </a:solidFill>
              </a:rPr>
              <a:t>    WORK </a:t>
            </a:r>
            <a:r>
              <a:rPr lang="en-IN" sz="2400" dirty="0" smtClean="0">
                <a:solidFill>
                  <a:schemeClr val="accent6">
                    <a:lumMod val="50000"/>
                  </a:schemeClr>
                </a:solidFill>
              </a:rPr>
              <a:t>DONE</a:t>
            </a:r>
          </a:p>
          <a:p>
            <a:pPr lvl="2">
              <a:lnSpc>
                <a:spcPct val="100000"/>
              </a:lnSpc>
              <a:buFont typeface="Wingdings" panose="05000000000000000000" pitchFamily="2" charset="2"/>
              <a:buChar char="Ø"/>
            </a:pPr>
            <a:r>
              <a:rPr lang="en-IN" sz="2400">
                <a:solidFill>
                  <a:schemeClr val="accent6">
                    <a:lumMod val="50000"/>
                  </a:schemeClr>
                </a:solidFill>
              </a:rPr>
              <a:t> </a:t>
            </a:r>
            <a:r>
              <a:rPr lang="en-IN" sz="2400" smtClean="0">
                <a:solidFill>
                  <a:schemeClr val="accent6">
                    <a:lumMod val="50000"/>
                  </a:schemeClr>
                </a:solidFill>
              </a:rPr>
              <a:t>    DEMONSTRATION</a:t>
            </a:r>
            <a:endParaRPr lang="en-IN" sz="2200" dirty="0" smtClean="0">
              <a:solidFill>
                <a:schemeClr val="accent6">
                  <a:lumMod val="50000"/>
                </a:schemeClr>
              </a:solidFill>
            </a:endParaRPr>
          </a:p>
          <a:p>
            <a:pPr lvl="2">
              <a:lnSpc>
                <a:spcPct val="100000"/>
              </a:lnSpc>
              <a:buFont typeface="Wingdings" panose="05000000000000000000" pitchFamily="2" charset="2"/>
              <a:buChar char="Ø"/>
            </a:pPr>
            <a:r>
              <a:rPr lang="en-IN" sz="2400" dirty="0" smtClean="0">
                <a:solidFill>
                  <a:schemeClr val="accent6">
                    <a:lumMod val="50000"/>
                  </a:schemeClr>
                </a:solidFill>
              </a:rPr>
              <a:t>     </a:t>
            </a:r>
            <a:r>
              <a:rPr lang="en-IN" sz="2400" dirty="0" smtClean="0">
                <a:solidFill>
                  <a:schemeClr val="accent6">
                    <a:lumMod val="50000"/>
                  </a:schemeClr>
                </a:solidFill>
              </a:rPr>
              <a:t>CONCLUSION</a:t>
            </a:r>
            <a:endParaRPr lang="en-IN" sz="2400" dirty="0">
              <a:solidFill>
                <a:schemeClr val="accent6">
                  <a:lumMod val="50000"/>
                </a:schemeClr>
              </a:solidFill>
            </a:endParaRPr>
          </a:p>
          <a:p>
            <a:pPr lvl="2">
              <a:lnSpc>
                <a:spcPct val="100000"/>
              </a:lnSpc>
              <a:buFont typeface="Wingdings" panose="05000000000000000000" pitchFamily="2" charset="2"/>
              <a:buChar char="Ø"/>
            </a:pPr>
            <a:r>
              <a:rPr lang="en-IN" sz="2400" dirty="0">
                <a:solidFill>
                  <a:schemeClr val="accent6">
                    <a:lumMod val="50000"/>
                  </a:schemeClr>
                </a:solidFill>
              </a:rPr>
              <a:t> </a:t>
            </a:r>
            <a:r>
              <a:rPr lang="en-IN" sz="2400" dirty="0" smtClean="0">
                <a:solidFill>
                  <a:schemeClr val="accent6">
                    <a:lumMod val="50000"/>
                  </a:schemeClr>
                </a:solidFill>
              </a:rPr>
              <a:t>    </a:t>
            </a:r>
            <a:r>
              <a:rPr lang="en-IN" sz="2200" dirty="0" smtClean="0">
                <a:solidFill>
                  <a:schemeClr val="accent6">
                    <a:lumMod val="50000"/>
                  </a:schemeClr>
                </a:solidFill>
              </a:rPr>
              <a:t>REFERENCES</a:t>
            </a:r>
            <a:endParaRPr lang="en-IN" sz="2200" dirty="0">
              <a:solidFill>
                <a:schemeClr val="accent6">
                  <a:lumMod val="50000"/>
                </a:schemeClr>
              </a:solidFill>
            </a:endParaRPr>
          </a:p>
          <a:p>
            <a:pPr lvl="2">
              <a:lnSpc>
                <a:spcPct val="100000"/>
              </a:lnSpc>
              <a:buFont typeface="Wingdings" panose="05000000000000000000" pitchFamily="2" charset="2"/>
              <a:buChar char="Ø"/>
            </a:pPr>
            <a:endParaRPr lang="en-IN" sz="2400" dirty="0">
              <a:solidFill>
                <a:schemeClr val="accent6">
                  <a:lumMod val="50000"/>
                </a:schemeClr>
              </a:solidFill>
            </a:endParaRPr>
          </a:p>
          <a:p>
            <a:pPr lvl="2">
              <a:lnSpc>
                <a:spcPct val="100000"/>
              </a:lnSpc>
              <a:buFont typeface="Wingdings" panose="05000000000000000000" pitchFamily="2" charset="2"/>
              <a:buChar char="Ø"/>
            </a:pPr>
            <a:endParaRPr lang="en-IN" sz="2400" dirty="0">
              <a:solidFill>
                <a:schemeClr val="accent6">
                  <a:lumMod val="50000"/>
                </a:schemeClr>
              </a:solidFill>
            </a:endParaRPr>
          </a:p>
        </p:txBody>
      </p:sp>
    </p:spTree>
    <p:extLst>
      <p:ext uri="{BB962C8B-B14F-4D97-AF65-F5344CB8AC3E}">
        <p14:creationId xmlns:p14="http://schemas.microsoft.com/office/powerpoint/2010/main" val="196546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477328"/>
          </a:xfrm>
          <a:prstGeom prst="rect">
            <a:avLst/>
          </a:prstGeom>
          <a:solidFill>
            <a:schemeClr val="accent6"/>
          </a:solidFill>
        </p:spPr>
        <p:txBody>
          <a:bodyPr wrap="square" rtlCol="0">
            <a:spAutoFit/>
          </a:bodyPr>
          <a:lstStyle/>
          <a:p>
            <a:r>
              <a:rPr lang="en-IN" sz="5400" b="1" dirty="0" smtClean="0">
                <a:solidFill>
                  <a:schemeClr val="accent5">
                    <a:lumMod val="50000"/>
                  </a:schemeClr>
                </a:solidFill>
                <a:latin typeface="Californian FB" panose="0207040306080B030204" pitchFamily="18" charset="0"/>
              </a:rPr>
              <a:t>SOFTWARE REQUIREMENTS</a:t>
            </a:r>
            <a:r>
              <a:rPr lang="en-IN" sz="3600" dirty="0"/>
              <a:t/>
            </a:r>
            <a:br>
              <a:rPr lang="en-IN" sz="3600" dirty="0"/>
            </a:br>
            <a:endParaRPr lang="en-US" sz="3600" dirty="0"/>
          </a:p>
        </p:txBody>
      </p:sp>
      <p:sp>
        <p:nvSpPr>
          <p:cNvPr id="5" name="TextBox 4"/>
          <p:cNvSpPr txBox="1"/>
          <p:nvPr/>
        </p:nvSpPr>
        <p:spPr>
          <a:xfrm>
            <a:off x="283199" y="1947334"/>
            <a:ext cx="11049712" cy="3170099"/>
          </a:xfrm>
          <a:prstGeom prst="rect">
            <a:avLst/>
          </a:prstGeom>
          <a:noFill/>
        </p:spPr>
        <p:txBody>
          <a:bodyPr wrap="square" rtlCol="0">
            <a:spAutoFit/>
          </a:bodyPr>
          <a:lstStyle/>
          <a:p>
            <a:r>
              <a:rPr lang="en-US" sz="2000" b="1" u="sng" dirty="0" smtClean="0">
                <a:solidFill>
                  <a:schemeClr val="accent6">
                    <a:lumMod val="50000"/>
                  </a:schemeClr>
                </a:solidFill>
              </a:rPr>
              <a:t>ARDUINO IDE:</a:t>
            </a:r>
            <a:endParaRPr lang="en-US" sz="2000" b="1" u="sng" dirty="0">
              <a:solidFill>
                <a:schemeClr val="accent6">
                  <a:lumMod val="50000"/>
                </a:schemeClr>
              </a:solidFill>
            </a:endParaRPr>
          </a:p>
          <a:p>
            <a:pPr marL="285750" indent="-285750">
              <a:buFont typeface="Wingdings" panose="05000000000000000000" pitchFamily="2" charset="2"/>
              <a:buChar char="§"/>
            </a:pPr>
            <a:r>
              <a:rPr lang="en-US" sz="2000" dirty="0">
                <a:solidFill>
                  <a:schemeClr val="accent6">
                    <a:lumMod val="50000"/>
                  </a:schemeClr>
                </a:solidFill>
              </a:rPr>
              <a:t>The Arduino Integrated Development </a:t>
            </a:r>
            <a:r>
              <a:rPr lang="en-US" sz="2000" dirty="0" smtClean="0">
                <a:solidFill>
                  <a:schemeClr val="accent6">
                    <a:lumMod val="50000"/>
                  </a:schemeClr>
                </a:solidFill>
              </a:rPr>
              <a:t>Environment </a:t>
            </a:r>
            <a:r>
              <a:rPr lang="en-US" sz="2000" dirty="0">
                <a:solidFill>
                  <a:schemeClr val="accent6">
                    <a:lumMod val="50000"/>
                  </a:schemeClr>
                </a:solidFill>
              </a:rPr>
              <a:t>contains a text editor for writing code, a message area, a text console, a toolbar with buttons for common functions and a series of menus</a:t>
            </a:r>
            <a:r>
              <a:rPr lang="en-US" sz="2000" dirty="0" smtClean="0">
                <a:solidFill>
                  <a:schemeClr val="accent6">
                    <a:lumMod val="50000"/>
                  </a:schemeClr>
                </a:solidFill>
              </a:rPr>
              <a:t>.</a:t>
            </a:r>
          </a:p>
          <a:p>
            <a:pPr marL="285750" indent="-285750">
              <a:buFont typeface="Wingdings" panose="05000000000000000000" pitchFamily="2" charset="2"/>
              <a:buChar char="§"/>
            </a:pPr>
            <a:r>
              <a:rPr lang="en-US" sz="2000" dirty="0">
                <a:solidFill>
                  <a:schemeClr val="accent6">
                    <a:lumMod val="50000"/>
                  </a:schemeClr>
                </a:solidFill>
              </a:rPr>
              <a:t>It connects to the Arduino and Genuino hardware to upload programs and communicate with them</a:t>
            </a:r>
            <a:r>
              <a:rPr lang="en-US" sz="2000" dirty="0" smtClean="0">
                <a:solidFill>
                  <a:schemeClr val="accent6">
                    <a:lumMod val="50000"/>
                  </a:schemeClr>
                </a:solidFill>
              </a:rPr>
              <a:t>.</a:t>
            </a:r>
          </a:p>
          <a:p>
            <a:pPr marL="285750" indent="-285750">
              <a:buFont typeface="Wingdings" panose="05000000000000000000" pitchFamily="2" charset="2"/>
              <a:buChar char="§"/>
            </a:pPr>
            <a:r>
              <a:rPr lang="en-US" sz="2000" dirty="0">
                <a:solidFill>
                  <a:schemeClr val="accent6">
                    <a:lumMod val="50000"/>
                  </a:schemeClr>
                </a:solidFill>
              </a:rPr>
              <a:t>Programs written using Arduino Software (IDE) are called </a:t>
            </a:r>
            <a:r>
              <a:rPr lang="en-US" sz="2000" dirty="0" smtClean="0">
                <a:solidFill>
                  <a:schemeClr val="accent6">
                    <a:lumMod val="50000"/>
                  </a:schemeClr>
                </a:solidFill>
              </a:rPr>
              <a:t>sketches and are saved using .ino format.</a:t>
            </a:r>
          </a:p>
          <a:p>
            <a:pPr marL="285750" indent="-285750">
              <a:buFont typeface="Wingdings" panose="05000000000000000000" pitchFamily="2" charset="2"/>
              <a:buChar char="§"/>
            </a:pPr>
            <a:r>
              <a:rPr lang="en-US" sz="2000" dirty="0">
                <a:solidFill>
                  <a:schemeClr val="accent6">
                    <a:lumMod val="50000"/>
                  </a:schemeClr>
                </a:solidFill>
              </a:rPr>
              <a:t>Arduino IDE helps support evaluation and dynamic execution of the programs</a:t>
            </a:r>
            <a:r>
              <a:rPr lang="en-US" sz="2000" dirty="0" smtClean="0">
                <a:solidFill>
                  <a:schemeClr val="accent6">
                    <a:lumMod val="50000"/>
                  </a:schemeClr>
                </a:solidFill>
              </a:rPr>
              <a:t>.</a:t>
            </a:r>
          </a:p>
          <a:p>
            <a:pPr marL="285750" indent="-285750">
              <a:buFont typeface="Wingdings" panose="05000000000000000000" pitchFamily="2" charset="2"/>
              <a:buChar char="§"/>
            </a:pPr>
            <a:r>
              <a:rPr lang="en-US" sz="2000" dirty="0">
                <a:solidFill>
                  <a:schemeClr val="accent6">
                    <a:lumMod val="50000"/>
                  </a:schemeClr>
                </a:solidFill>
              </a:rPr>
              <a:t>The prototype uses this environment to helps construct programs for each individual hardware modules used to build this working model.</a:t>
            </a:r>
            <a:endParaRPr lang="en-US" sz="2000" dirty="0">
              <a:solidFill>
                <a:schemeClr val="accent6">
                  <a:lumMod val="50000"/>
                </a:schemeClr>
              </a:solidFill>
            </a:endParaRPr>
          </a:p>
          <a:p>
            <a:pPr marL="342900" indent="-342900">
              <a:buFont typeface="Wingdings" panose="05000000000000000000" pitchFamily="2" charset="2"/>
              <a:buChar char="§"/>
            </a:pPr>
            <a:endParaRPr lang="en-US" sz="2000" b="1" u="sng" dirty="0" smtClean="0">
              <a:solidFill>
                <a:schemeClr val="accent6">
                  <a:lumMod val="50000"/>
                </a:schemeClr>
              </a:solidFill>
            </a:endParaRPr>
          </a:p>
          <a:p>
            <a:endParaRPr lang="en-US" sz="2000" dirty="0">
              <a:solidFill>
                <a:schemeClr val="accent6">
                  <a:lumMod val="50000"/>
                </a:schemeClr>
              </a:solidFill>
            </a:endParaRPr>
          </a:p>
        </p:txBody>
      </p:sp>
    </p:spTree>
    <p:extLst>
      <p:ext uri="{BB962C8B-B14F-4D97-AF65-F5344CB8AC3E}">
        <p14:creationId xmlns:p14="http://schemas.microsoft.com/office/powerpoint/2010/main" val="657224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477328"/>
          </a:xfrm>
          <a:prstGeom prst="rect">
            <a:avLst/>
          </a:prstGeom>
          <a:solidFill>
            <a:schemeClr val="accent6"/>
          </a:solidFill>
        </p:spPr>
        <p:txBody>
          <a:bodyPr wrap="square" rtlCol="0">
            <a:spAutoFit/>
          </a:bodyPr>
          <a:lstStyle/>
          <a:p>
            <a:r>
              <a:rPr lang="en-IN" sz="5400" b="1" dirty="0" smtClean="0">
                <a:solidFill>
                  <a:schemeClr val="accent5">
                    <a:lumMod val="50000"/>
                  </a:schemeClr>
                </a:solidFill>
                <a:latin typeface="Californian FB" panose="0207040306080B030204" pitchFamily="18" charset="0"/>
              </a:rPr>
              <a:t>SOFTWARE REQUIREMENTS</a:t>
            </a:r>
            <a:r>
              <a:rPr lang="en-IN" sz="3600" dirty="0"/>
              <a:t/>
            </a:r>
            <a:br>
              <a:rPr lang="en-IN" sz="3600" dirty="0"/>
            </a:br>
            <a:endParaRPr lang="en-US" sz="3600" dirty="0"/>
          </a:p>
        </p:txBody>
      </p:sp>
      <p:sp>
        <p:nvSpPr>
          <p:cNvPr id="5" name="TextBox 4"/>
          <p:cNvSpPr txBox="1"/>
          <p:nvPr/>
        </p:nvSpPr>
        <p:spPr>
          <a:xfrm>
            <a:off x="266265" y="1477328"/>
            <a:ext cx="11049712" cy="5632311"/>
          </a:xfrm>
          <a:prstGeom prst="rect">
            <a:avLst/>
          </a:prstGeom>
          <a:noFill/>
        </p:spPr>
        <p:txBody>
          <a:bodyPr wrap="square" rtlCol="0">
            <a:spAutoFit/>
          </a:bodyPr>
          <a:lstStyle/>
          <a:p>
            <a:r>
              <a:rPr lang="en-US" sz="2000" b="1" u="sng" dirty="0" smtClean="0">
                <a:solidFill>
                  <a:schemeClr val="accent6">
                    <a:lumMod val="50000"/>
                  </a:schemeClr>
                </a:solidFill>
              </a:rPr>
              <a:t>OPENCV:</a:t>
            </a:r>
            <a:endParaRPr lang="en-US" sz="2000" b="1" u="sng" dirty="0">
              <a:solidFill>
                <a:schemeClr val="accent6">
                  <a:lumMod val="50000"/>
                </a:schemeClr>
              </a:solidFill>
            </a:endParaRPr>
          </a:p>
          <a:p>
            <a:pPr marL="285750" indent="-285750">
              <a:buFont typeface="Wingdings" panose="05000000000000000000" pitchFamily="2" charset="2"/>
              <a:buChar char="§"/>
            </a:pPr>
            <a:r>
              <a:rPr lang="en-US" sz="2000" dirty="0" err="1">
                <a:solidFill>
                  <a:schemeClr val="accent6">
                    <a:lumMod val="50000"/>
                  </a:schemeClr>
                </a:solidFill>
              </a:rPr>
              <a:t>OpenCV</a:t>
            </a:r>
            <a:r>
              <a:rPr lang="en-US" sz="2000" dirty="0">
                <a:solidFill>
                  <a:schemeClr val="accent6">
                    <a:lumMod val="50000"/>
                  </a:schemeClr>
                </a:solidFill>
              </a:rPr>
              <a:t> (Open Source Computer Vision Library) is an open source computer vision and machine learning software library</a:t>
            </a:r>
            <a:r>
              <a:rPr lang="en-US" sz="2000" dirty="0" smtClean="0">
                <a:solidFill>
                  <a:schemeClr val="accent6">
                    <a:lumMod val="50000"/>
                  </a:schemeClr>
                </a:solidFill>
              </a:rPr>
              <a:t>. </a:t>
            </a:r>
          </a:p>
          <a:p>
            <a:pPr marL="285750" indent="-285750">
              <a:buFont typeface="Wingdings" panose="05000000000000000000" pitchFamily="2" charset="2"/>
              <a:buChar char="§"/>
            </a:pPr>
            <a:r>
              <a:rPr lang="en-US" sz="2000" dirty="0" err="1" smtClean="0">
                <a:solidFill>
                  <a:schemeClr val="accent6">
                    <a:lumMod val="50000"/>
                  </a:schemeClr>
                </a:solidFill>
              </a:rPr>
              <a:t>OpenCV</a:t>
            </a:r>
            <a:r>
              <a:rPr lang="en-US" sz="2000" dirty="0" smtClean="0">
                <a:solidFill>
                  <a:schemeClr val="accent6">
                    <a:lumMod val="50000"/>
                  </a:schemeClr>
                </a:solidFill>
              </a:rPr>
              <a:t> </a:t>
            </a:r>
            <a:r>
              <a:rPr lang="en-US" sz="2000" dirty="0">
                <a:solidFill>
                  <a:schemeClr val="accent6">
                    <a:lumMod val="50000"/>
                  </a:schemeClr>
                </a:solidFill>
              </a:rPr>
              <a:t>was built to provide a common infrastructure for computer vision applications and to accelerate the use of machine perception in the commercial products. </a:t>
            </a:r>
            <a:endParaRPr lang="en-US" sz="2000" dirty="0" smtClean="0">
              <a:solidFill>
                <a:schemeClr val="accent6">
                  <a:lumMod val="50000"/>
                </a:schemeClr>
              </a:solidFill>
            </a:endParaRPr>
          </a:p>
          <a:p>
            <a:pPr marL="285750" indent="-285750">
              <a:buFont typeface="Wingdings" panose="05000000000000000000" pitchFamily="2" charset="2"/>
              <a:buChar char="§"/>
            </a:pPr>
            <a:r>
              <a:rPr lang="en-US" sz="2000" dirty="0" smtClean="0">
                <a:solidFill>
                  <a:schemeClr val="accent6">
                    <a:lumMod val="50000"/>
                  </a:schemeClr>
                </a:solidFill>
              </a:rPr>
              <a:t>It has </a:t>
            </a:r>
            <a:r>
              <a:rPr lang="en-US" sz="2000" dirty="0">
                <a:solidFill>
                  <a:schemeClr val="accent6">
                    <a:lumMod val="50000"/>
                  </a:schemeClr>
                </a:solidFill>
              </a:rPr>
              <a:t>more than 2500 optimized algorithms, which includes a comprehensive set of both classic and state-of-the-art computer vision and machine learning algorithms. </a:t>
            </a:r>
          </a:p>
          <a:p>
            <a:pPr marL="285750" indent="-285750">
              <a:buFont typeface="Wingdings" panose="05000000000000000000" pitchFamily="2" charset="2"/>
              <a:buChar char="§"/>
            </a:pPr>
            <a:r>
              <a:rPr lang="en-US" sz="2000" dirty="0" smtClean="0">
                <a:solidFill>
                  <a:schemeClr val="accent6">
                    <a:lumMod val="50000"/>
                  </a:schemeClr>
                </a:solidFill>
              </a:rPr>
              <a:t>Some </a:t>
            </a:r>
            <a:r>
              <a:rPr lang="en-US" sz="2000" dirty="0">
                <a:solidFill>
                  <a:schemeClr val="accent6">
                    <a:lumMod val="50000"/>
                  </a:schemeClr>
                </a:solidFill>
              </a:rPr>
              <a:t>of the key features used in this prototype </a:t>
            </a:r>
            <a:r>
              <a:rPr lang="en-US" sz="2000" dirty="0" smtClean="0">
                <a:solidFill>
                  <a:schemeClr val="accent6">
                    <a:lumMod val="50000"/>
                  </a:schemeClr>
                </a:solidFill>
              </a:rPr>
              <a:t>includes:</a:t>
            </a:r>
          </a:p>
          <a:p>
            <a:pPr marL="800100" lvl="1" indent="-342900">
              <a:buFont typeface="Wingdings" panose="05000000000000000000" pitchFamily="2" charset="2"/>
              <a:buChar char="Ø"/>
            </a:pPr>
            <a:r>
              <a:rPr lang="en-US" sz="2000" dirty="0" smtClean="0">
                <a:solidFill>
                  <a:schemeClr val="accent6">
                    <a:lumMod val="50000"/>
                  </a:schemeClr>
                </a:solidFill>
              </a:rPr>
              <a:t>Hand </a:t>
            </a:r>
            <a:r>
              <a:rPr lang="en-US" sz="2000" dirty="0">
                <a:solidFill>
                  <a:schemeClr val="accent6">
                    <a:lumMod val="50000"/>
                  </a:schemeClr>
                </a:solidFill>
              </a:rPr>
              <a:t>detection: The camera captures the hand in a limited dimension </a:t>
            </a:r>
            <a:r>
              <a:rPr lang="en-US" sz="2000" dirty="0" smtClean="0">
                <a:solidFill>
                  <a:schemeClr val="accent6">
                    <a:lumMod val="50000"/>
                  </a:schemeClr>
                </a:solidFill>
              </a:rPr>
              <a:t>frame.</a:t>
            </a:r>
            <a:endParaRPr lang="en-US" sz="2000" dirty="0">
              <a:solidFill>
                <a:schemeClr val="accent6">
                  <a:lumMod val="50000"/>
                </a:schemeClr>
              </a:solidFill>
            </a:endParaRPr>
          </a:p>
          <a:p>
            <a:pPr marL="800100" lvl="1" indent="-342900">
              <a:buFont typeface="Wingdings" panose="05000000000000000000" pitchFamily="2" charset="2"/>
              <a:buChar char="Ø"/>
            </a:pPr>
            <a:r>
              <a:rPr lang="en-US" sz="2000" dirty="0">
                <a:solidFill>
                  <a:schemeClr val="accent6">
                    <a:lumMod val="50000"/>
                  </a:schemeClr>
                </a:solidFill>
              </a:rPr>
              <a:t>Blur: A blur is then induced into the frame.</a:t>
            </a:r>
          </a:p>
          <a:p>
            <a:pPr marL="800100" lvl="1" indent="-342900">
              <a:buFont typeface="Wingdings" panose="05000000000000000000" pitchFamily="2" charset="2"/>
              <a:buChar char="Ø"/>
            </a:pPr>
            <a:r>
              <a:rPr lang="en-US" sz="2000" dirty="0">
                <a:solidFill>
                  <a:schemeClr val="accent6">
                    <a:lumMod val="50000"/>
                  </a:schemeClr>
                </a:solidFill>
              </a:rPr>
              <a:t>Grayscale: The given frame is then converted into a </a:t>
            </a:r>
            <a:r>
              <a:rPr lang="en-US" sz="2000" dirty="0" smtClean="0">
                <a:solidFill>
                  <a:schemeClr val="accent6">
                    <a:lumMod val="50000"/>
                  </a:schemeClr>
                </a:solidFill>
              </a:rPr>
              <a:t>grayscale</a:t>
            </a:r>
            <a:endParaRPr lang="en-US" sz="2000" dirty="0">
              <a:solidFill>
                <a:schemeClr val="accent6">
                  <a:lumMod val="50000"/>
                </a:schemeClr>
              </a:solidFill>
            </a:endParaRPr>
          </a:p>
          <a:p>
            <a:pPr marL="800100" lvl="1" indent="-342900">
              <a:buFont typeface="Wingdings" panose="05000000000000000000" pitchFamily="2" charset="2"/>
              <a:buChar char="Ø"/>
            </a:pPr>
            <a:r>
              <a:rPr lang="en-US" sz="2000" dirty="0">
                <a:solidFill>
                  <a:schemeClr val="accent6">
                    <a:lumMod val="50000"/>
                  </a:schemeClr>
                </a:solidFill>
              </a:rPr>
              <a:t>Bordering, masking and blackening the frame: Subsequently after the above steps are completed, the frame only contains the gesture which is white setting the background black.</a:t>
            </a:r>
          </a:p>
          <a:p>
            <a:pPr marL="800100" lvl="1" indent="-342900">
              <a:buFont typeface="Wingdings" panose="05000000000000000000" pitchFamily="2" charset="2"/>
              <a:buChar char="Ø"/>
            </a:pPr>
            <a:r>
              <a:rPr lang="en-US" sz="2000" dirty="0">
                <a:solidFill>
                  <a:schemeClr val="accent6">
                    <a:lumMod val="50000"/>
                  </a:schemeClr>
                </a:solidFill>
              </a:rPr>
              <a:t>Contour Marking: The captured frame which comprises the gesture outlined by a green line. </a:t>
            </a:r>
          </a:p>
          <a:p>
            <a:pPr marL="800100" lvl="1" indent="-342900">
              <a:buFont typeface="Wingdings" panose="05000000000000000000" pitchFamily="2" charset="2"/>
              <a:buChar char="Ø"/>
            </a:pPr>
            <a:r>
              <a:rPr lang="en-US" sz="2000" dirty="0">
                <a:solidFill>
                  <a:schemeClr val="accent6">
                    <a:lumMod val="50000"/>
                  </a:schemeClr>
                </a:solidFill>
              </a:rPr>
              <a:t>Convex and Hull: Dots separate the fingers in between which subtend acute </a:t>
            </a:r>
            <a:r>
              <a:rPr lang="en-US" sz="2000" dirty="0" smtClean="0">
                <a:solidFill>
                  <a:schemeClr val="accent6">
                    <a:lumMod val="50000"/>
                  </a:schemeClr>
                </a:solidFill>
              </a:rPr>
              <a:t>angles.</a:t>
            </a:r>
            <a:endParaRPr lang="en-US" sz="2000" dirty="0">
              <a:solidFill>
                <a:schemeClr val="accent6">
                  <a:lumMod val="50000"/>
                </a:schemeClr>
              </a:solidFill>
            </a:endParaRPr>
          </a:p>
          <a:p>
            <a:pPr marL="800100" lvl="1" indent="-342900">
              <a:buFont typeface="Wingdings" panose="05000000000000000000" pitchFamily="2" charset="2"/>
              <a:buChar char="Ø"/>
            </a:pPr>
            <a:r>
              <a:rPr lang="en-US" sz="2000" dirty="0">
                <a:solidFill>
                  <a:schemeClr val="accent6">
                    <a:lumMod val="50000"/>
                  </a:schemeClr>
                </a:solidFill>
              </a:rPr>
              <a:t>Threshold: the environment and surrounding lighting conditions as well as the </a:t>
            </a:r>
            <a:r>
              <a:rPr lang="en-US" sz="2000" dirty="0" smtClean="0">
                <a:solidFill>
                  <a:schemeClr val="accent6">
                    <a:lumMod val="50000"/>
                  </a:schemeClr>
                </a:solidFill>
              </a:rPr>
              <a:t>brightness is adjusted.</a:t>
            </a:r>
            <a:endParaRPr lang="en-US" sz="2000" b="1" u="sng" dirty="0" smtClean="0">
              <a:solidFill>
                <a:schemeClr val="accent6">
                  <a:lumMod val="50000"/>
                </a:schemeClr>
              </a:solidFill>
            </a:endParaRPr>
          </a:p>
          <a:p>
            <a:endParaRPr lang="en-US" sz="2000" dirty="0">
              <a:solidFill>
                <a:schemeClr val="accent6">
                  <a:lumMod val="50000"/>
                </a:schemeClr>
              </a:solidFill>
            </a:endParaRPr>
          </a:p>
        </p:txBody>
      </p:sp>
    </p:spTree>
    <p:extLst>
      <p:ext uri="{BB962C8B-B14F-4D97-AF65-F5344CB8AC3E}">
        <p14:creationId xmlns:p14="http://schemas.microsoft.com/office/powerpoint/2010/main" val="325740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956733"/>
          </a:xfrm>
          <a:solidFill>
            <a:schemeClr val="accent6"/>
          </a:solidFill>
        </p:spPr>
        <p:txBody>
          <a:bodyPr/>
          <a:lstStyle/>
          <a:p>
            <a:r>
              <a:rPr lang="en-US" dirty="0" smtClean="0">
                <a:solidFill>
                  <a:schemeClr val="accent5">
                    <a:lumMod val="50000"/>
                  </a:schemeClr>
                </a:solidFill>
                <a:latin typeface="Californian FB" panose="0207040306080B030204" pitchFamily="18" charset="0"/>
              </a:rPr>
              <a:t>WORK DONE</a:t>
            </a:r>
            <a:endParaRPr lang="en-US" dirty="0">
              <a:solidFill>
                <a:schemeClr val="accent5">
                  <a:lumMod val="50000"/>
                </a:schemeClr>
              </a:solidFill>
              <a:latin typeface="Californian FB" panose="0207040306080B030204" pitchFamily="18" charset="0"/>
            </a:endParaRPr>
          </a:p>
        </p:txBody>
      </p:sp>
      <p:pic>
        <p:nvPicPr>
          <p:cNvPr id="5" name="Picture 4"/>
          <p:cNvPicPr>
            <a:picLocks noChangeAspect="1"/>
          </p:cNvPicPr>
          <p:nvPr/>
        </p:nvPicPr>
        <p:blipFill>
          <a:blip r:embed="rId2"/>
          <a:stretch>
            <a:fillRect/>
          </a:stretch>
        </p:blipFill>
        <p:spPr>
          <a:xfrm>
            <a:off x="197717" y="3463376"/>
            <a:ext cx="3658478" cy="2057894"/>
          </a:xfrm>
          <a:prstGeom prst="rect">
            <a:avLst/>
          </a:prstGeom>
        </p:spPr>
      </p:pic>
      <p:pic>
        <p:nvPicPr>
          <p:cNvPr id="6" name="Picture 5"/>
          <p:cNvPicPr>
            <a:picLocks noChangeAspect="1"/>
          </p:cNvPicPr>
          <p:nvPr/>
        </p:nvPicPr>
        <p:blipFill>
          <a:blip r:embed="rId3"/>
          <a:stretch>
            <a:fillRect/>
          </a:stretch>
        </p:blipFill>
        <p:spPr>
          <a:xfrm>
            <a:off x="7959544" y="4113742"/>
            <a:ext cx="3647621" cy="2051787"/>
          </a:xfrm>
          <a:prstGeom prst="rect">
            <a:avLst/>
          </a:prstGeom>
        </p:spPr>
      </p:pic>
      <p:cxnSp>
        <p:nvCxnSpPr>
          <p:cNvPr id="7" name="Straight Arrow Connector 6"/>
          <p:cNvCxnSpPr/>
          <p:nvPr/>
        </p:nvCxnSpPr>
        <p:spPr>
          <a:xfrm>
            <a:off x="3852333" y="1261533"/>
            <a:ext cx="1151467"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680200" y="2396067"/>
            <a:ext cx="1279344" cy="84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1999013"/>
            <a:ext cx="2650067" cy="1200329"/>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buttons denote the table position namely ‘B’ for table Blue and ‘R’ for table Red</a:t>
            </a:r>
            <a:endParaRPr lang="en-US" dirty="0">
              <a:solidFill>
                <a:schemeClr val="accent6">
                  <a:lumMod val="75000"/>
                </a:schemeClr>
              </a:solidFill>
            </a:endParaRPr>
          </a:p>
        </p:txBody>
      </p:sp>
      <p:cxnSp>
        <p:nvCxnSpPr>
          <p:cNvPr id="10" name="Straight Arrow Connector 9"/>
          <p:cNvCxnSpPr/>
          <p:nvPr/>
        </p:nvCxnSpPr>
        <p:spPr>
          <a:xfrm>
            <a:off x="3852332" y="3996266"/>
            <a:ext cx="1151467"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03800" y="3463375"/>
            <a:ext cx="2379133" cy="923330"/>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Blue switch is pressed indicating destination towards blue table</a:t>
            </a:r>
            <a:endParaRPr lang="en-US" dirty="0">
              <a:solidFill>
                <a:schemeClr val="accent6">
                  <a:lumMod val="75000"/>
                </a:schemeClr>
              </a:solidFill>
            </a:endParaRPr>
          </a:p>
        </p:txBody>
      </p:sp>
      <p:cxnSp>
        <p:nvCxnSpPr>
          <p:cNvPr id="12" name="Straight Arrow Connector 11"/>
          <p:cNvCxnSpPr/>
          <p:nvPr/>
        </p:nvCxnSpPr>
        <p:spPr>
          <a:xfrm flipH="1">
            <a:off x="6680200" y="4944604"/>
            <a:ext cx="1279344" cy="84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82534" y="4580928"/>
            <a:ext cx="2506133" cy="1200329"/>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robot receives the command to set destination towards blue table</a:t>
            </a:r>
            <a:endParaRPr lang="en-US" dirty="0">
              <a:solidFill>
                <a:schemeClr val="accent6">
                  <a:lumMod val="75000"/>
                </a:schemeClr>
              </a:solidFill>
            </a:endParaRPr>
          </a:p>
        </p:txBody>
      </p:sp>
      <p:sp>
        <p:nvSpPr>
          <p:cNvPr id="14" name="TextBox 13"/>
          <p:cNvSpPr txBox="1"/>
          <p:nvPr/>
        </p:nvSpPr>
        <p:spPr>
          <a:xfrm>
            <a:off x="5003800" y="1102854"/>
            <a:ext cx="2565400"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Awaiting position of destination table</a:t>
            </a:r>
            <a:endParaRPr lang="en-US" dirty="0">
              <a:solidFill>
                <a:schemeClr val="accent6">
                  <a:lumMod val="75000"/>
                </a:schemeClr>
              </a:solidFill>
            </a:endParaRPr>
          </a:p>
        </p:txBody>
      </p:sp>
      <p:pic>
        <p:nvPicPr>
          <p:cNvPr id="15" name="Picture 14"/>
          <p:cNvPicPr>
            <a:picLocks noChangeAspect="1"/>
          </p:cNvPicPr>
          <p:nvPr/>
        </p:nvPicPr>
        <p:blipFill>
          <a:blip r:embed="rId4"/>
          <a:stretch>
            <a:fillRect/>
          </a:stretch>
        </p:blipFill>
        <p:spPr>
          <a:xfrm>
            <a:off x="197717" y="1102853"/>
            <a:ext cx="3654616" cy="2055724"/>
          </a:xfrm>
          <a:prstGeom prst="rect">
            <a:avLst/>
          </a:prstGeom>
        </p:spPr>
      </p:pic>
      <p:pic>
        <p:nvPicPr>
          <p:cNvPr id="16" name="Picture 15"/>
          <p:cNvPicPr>
            <a:picLocks noChangeAspect="1"/>
          </p:cNvPicPr>
          <p:nvPr/>
        </p:nvPicPr>
        <p:blipFill>
          <a:blip r:embed="rId5"/>
          <a:stretch>
            <a:fillRect/>
          </a:stretch>
        </p:blipFill>
        <p:spPr>
          <a:xfrm>
            <a:off x="7959544" y="1102854"/>
            <a:ext cx="3727089" cy="2096488"/>
          </a:xfrm>
          <a:prstGeom prst="rect">
            <a:avLst/>
          </a:prstGeom>
        </p:spPr>
      </p:pic>
    </p:spTree>
    <p:extLst>
      <p:ext uri="{BB962C8B-B14F-4D97-AF65-F5344CB8AC3E}">
        <p14:creationId xmlns:p14="http://schemas.microsoft.com/office/powerpoint/2010/main" val="1550116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7274" y="1203445"/>
            <a:ext cx="3698992" cy="2080683"/>
          </a:xfrm>
          <a:prstGeom prst="rect">
            <a:avLst/>
          </a:prstGeom>
        </p:spPr>
      </p:pic>
      <p:pic>
        <p:nvPicPr>
          <p:cNvPr id="7" name="Picture 6"/>
          <p:cNvPicPr>
            <a:picLocks noChangeAspect="1"/>
          </p:cNvPicPr>
          <p:nvPr/>
        </p:nvPicPr>
        <p:blipFill>
          <a:blip r:embed="rId3"/>
          <a:stretch>
            <a:fillRect/>
          </a:stretch>
        </p:blipFill>
        <p:spPr>
          <a:xfrm>
            <a:off x="7709618" y="806591"/>
            <a:ext cx="4372314" cy="2459427"/>
          </a:xfrm>
          <a:prstGeom prst="rect">
            <a:avLst/>
          </a:prstGeom>
        </p:spPr>
      </p:pic>
      <p:pic>
        <p:nvPicPr>
          <p:cNvPr id="8" name="Picture 7"/>
          <p:cNvPicPr>
            <a:picLocks noChangeAspect="1"/>
          </p:cNvPicPr>
          <p:nvPr/>
        </p:nvPicPr>
        <p:blipFill>
          <a:blip r:embed="rId4"/>
          <a:stretch>
            <a:fillRect/>
          </a:stretch>
        </p:blipFill>
        <p:spPr>
          <a:xfrm>
            <a:off x="373474" y="3505694"/>
            <a:ext cx="3622792" cy="2037820"/>
          </a:xfrm>
          <a:prstGeom prst="rect">
            <a:avLst/>
          </a:prstGeom>
        </p:spPr>
      </p:pic>
      <p:pic>
        <p:nvPicPr>
          <p:cNvPr id="9" name="Picture 8"/>
          <p:cNvPicPr>
            <a:picLocks noChangeAspect="1"/>
          </p:cNvPicPr>
          <p:nvPr/>
        </p:nvPicPr>
        <p:blipFill rotWithShape="1">
          <a:blip r:embed="rId5"/>
          <a:srcRect l="17724" t="16225" r="-343" b="1226"/>
          <a:stretch/>
        </p:blipFill>
        <p:spPr>
          <a:xfrm>
            <a:off x="7619058" y="3957292"/>
            <a:ext cx="4055532" cy="2279301"/>
          </a:xfrm>
          <a:prstGeom prst="rect">
            <a:avLst/>
          </a:prstGeom>
        </p:spPr>
      </p:pic>
      <p:sp>
        <p:nvSpPr>
          <p:cNvPr id="10" name="TextBox 9"/>
          <p:cNvSpPr txBox="1"/>
          <p:nvPr/>
        </p:nvSpPr>
        <p:spPr>
          <a:xfrm>
            <a:off x="4783667" y="1346200"/>
            <a:ext cx="1957750"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Similarly the Red table is configured</a:t>
            </a:r>
            <a:endParaRPr lang="en-US" dirty="0">
              <a:solidFill>
                <a:schemeClr val="accent6">
                  <a:lumMod val="75000"/>
                </a:schemeClr>
              </a:solidFill>
            </a:endParaRPr>
          </a:p>
        </p:txBody>
      </p:sp>
      <p:cxnSp>
        <p:nvCxnSpPr>
          <p:cNvPr id="14" name="Straight Arrow Connector 13"/>
          <p:cNvCxnSpPr/>
          <p:nvPr/>
        </p:nvCxnSpPr>
        <p:spPr>
          <a:xfrm>
            <a:off x="3996266" y="1532467"/>
            <a:ext cx="787401" cy="84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41417" y="1532467"/>
            <a:ext cx="968201" cy="84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6266" y="3948825"/>
            <a:ext cx="787401" cy="84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83667" y="3452285"/>
            <a:ext cx="1871133" cy="923330"/>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color sensor senses the color of the path</a:t>
            </a:r>
            <a:endParaRPr lang="en-US" dirty="0">
              <a:solidFill>
                <a:schemeClr val="accent6">
                  <a:lumMod val="75000"/>
                </a:schemeClr>
              </a:solidFill>
            </a:endParaRPr>
          </a:p>
        </p:txBody>
      </p:sp>
      <p:cxnSp>
        <p:nvCxnSpPr>
          <p:cNvPr id="25" name="Elbow Connector 24"/>
          <p:cNvCxnSpPr/>
          <p:nvPr/>
        </p:nvCxnSpPr>
        <p:spPr>
          <a:xfrm rot="10800000" flipV="1">
            <a:off x="4318001" y="5503332"/>
            <a:ext cx="2423417" cy="922867"/>
          </a:xfrm>
          <a:prstGeom prst="bentConnector3">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1508" y="5972564"/>
            <a:ext cx="4016492"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wheels do not rotate and is stationed at the origin</a:t>
            </a:r>
            <a:endParaRPr lang="en-US" dirty="0">
              <a:solidFill>
                <a:schemeClr val="accent6">
                  <a:lumMod val="75000"/>
                </a:schemeClr>
              </a:solidFill>
            </a:endParaRPr>
          </a:p>
        </p:txBody>
      </p:sp>
      <p:cxnSp>
        <p:nvCxnSpPr>
          <p:cNvPr id="29" name="Straight Connector 28"/>
          <p:cNvCxnSpPr/>
          <p:nvPr/>
        </p:nvCxnSpPr>
        <p:spPr>
          <a:xfrm flipV="1">
            <a:off x="6741416" y="5161802"/>
            <a:ext cx="819317" cy="34153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741416" y="5503332"/>
            <a:ext cx="3511717" cy="44818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560733" y="4619936"/>
            <a:ext cx="728134" cy="883396"/>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253133" y="5596466"/>
            <a:ext cx="880534" cy="829734"/>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341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92800" y="3709876"/>
            <a:ext cx="5471063" cy="2338276"/>
          </a:xfrm>
          <a:prstGeom prst="rect">
            <a:avLst/>
          </a:prstGeom>
        </p:spPr>
      </p:pic>
      <p:pic>
        <p:nvPicPr>
          <p:cNvPr id="7" name="Picture 6"/>
          <p:cNvPicPr>
            <a:picLocks noChangeAspect="1"/>
          </p:cNvPicPr>
          <p:nvPr/>
        </p:nvPicPr>
        <p:blipFill rotWithShape="1">
          <a:blip r:embed="rId3"/>
          <a:srcRect l="41091" t="25000"/>
          <a:stretch/>
        </p:blipFill>
        <p:spPr>
          <a:xfrm>
            <a:off x="2370667" y="1828800"/>
            <a:ext cx="3073855" cy="2201333"/>
          </a:xfrm>
          <a:prstGeom prst="rect">
            <a:avLst/>
          </a:prstGeom>
        </p:spPr>
      </p:pic>
      <p:sp>
        <p:nvSpPr>
          <p:cNvPr id="10" name="Oval 9"/>
          <p:cNvSpPr/>
          <p:nvPr/>
        </p:nvSpPr>
        <p:spPr>
          <a:xfrm>
            <a:off x="2446867" y="1380067"/>
            <a:ext cx="1769533" cy="1625600"/>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p:nvPr/>
        </p:nvCxnSpPr>
        <p:spPr>
          <a:xfrm flipV="1">
            <a:off x="4149122" y="1541529"/>
            <a:ext cx="3005211" cy="939204"/>
          </a:xfrm>
          <a:prstGeom prst="bentConnector3">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54333" y="1162609"/>
            <a:ext cx="3522133" cy="1200329"/>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As soon as the color sensor senses the blue path the wheels start to rotate in the forward motion towards the table</a:t>
            </a:r>
            <a:endParaRPr lang="en-US" dirty="0">
              <a:solidFill>
                <a:schemeClr val="accent6">
                  <a:lumMod val="75000"/>
                </a:schemeClr>
              </a:solidFill>
            </a:endParaRPr>
          </a:p>
        </p:txBody>
      </p:sp>
      <p:sp>
        <p:nvSpPr>
          <p:cNvPr id="16" name="Oval 15"/>
          <p:cNvSpPr/>
          <p:nvPr/>
        </p:nvSpPr>
        <p:spPr>
          <a:xfrm>
            <a:off x="9795933" y="4572000"/>
            <a:ext cx="1066800" cy="1151467"/>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p:cNvCxnSpPr>
            <a:stCxn id="16" idx="0"/>
            <a:endCxn id="15" idx="2"/>
          </p:cNvCxnSpPr>
          <p:nvPr/>
        </p:nvCxnSpPr>
        <p:spPr>
          <a:xfrm rot="16200000" flipV="1">
            <a:off x="8517836" y="2760502"/>
            <a:ext cx="2209062" cy="1413933"/>
          </a:xfrm>
          <a:prstGeom prst="bentConnector3">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1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357533" y="1136760"/>
            <a:ext cx="3826933" cy="646331"/>
          </a:xfrm>
          <a:prstGeom prst="rect">
            <a:avLst/>
          </a:prstGeom>
          <a:solidFill>
            <a:schemeClr val="bg1"/>
          </a:solidFill>
          <a:ln>
            <a:solidFill>
              <a:schemeClr val="accent5">
                <a:lumMod val="50000"/>
              </a:schemeClr>
            </a:solidFill>
          </a:ln>
        </p:spPr>
        <p:txBody>
          <a:bodyPr wrap="square" rtlCol="0">
            <a:spAutoFit/>
          </a:bodyPr>
          <a:lstStyle/>
          <a:p>
            <a:r>
              <a:rPr lang="en-US" dirty="0" smtClean="0">
                <a:solidFill>
                  <a:schemeClr val="accent6">
                    <a:lumMod val="75000"/>
                  </a:schemeClr>
                </a:solidFill>
              </a:rPr>
              <a:t>The customer shows the gesture to the camera</a:t>
            </a:r>
            <a:endParaRPr lang="en-US" dirty="0">
              <a:solidFill>
                <a:schemeClr val="accent6">
                  <a:lumMod val="75000"/>
                </a:schemeClr>
              </a:solidFill>
            </a:endParaRPr>
          </a:p>
        </p:txBody>
      </p:sp>
      <p:cxnSp>
        <p:nvCxnSpPr>
          <p:cNvPr id="34" name="Straight Connector 33"/>
          <p:cNvCxnSpPr/>
          <p:nvPr/>
        </p:nvCxnSpPr>
        <p:spPr>
          <a:xfrm flipH="1">
            <a:off x="8136467" y="3664165"/>
            <a:ext cx="829732" cy="51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136467" y="3669350"/>
            <a:ext cx="0" cy="199485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136467" y="5664200"/>
            <a:ext cx="524933"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1400" y="5286269"/>
            <a:ext cx="3005667"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gesture is captured and interpreted to a number</a:t>
            </a:r>
            <a:endParaRPr lang="en-US" dirty="0">
              <a:solidFill>
                <a:schemeClr val="accent6">
                  <a:lumMod val="75000"/>
                </a:schemeClr>
              </a:solidFill>
            </a:endParaRPr>
          </a:p>
        </p:txBody>
      </p:sp>
      <p:cxnSp>
        <p:nvCxnSpPr>
          <p:cNvPr id="43" name="Elbow Connector 42"/>
          <p:cNvCxnSpPr>
            <a:endCxn id="19" idx="1"/>
          </p:cNvCxnSpPr>
          <p:nvPr/>
        </p:nvCxnSpPr>
        <p:spPr>
          <a:xfrm flipV="1">
            <a:off x="5096933" y="1459926"/>
            <a:ext cx="2260600" cy="665207"/>
          </a:xfrm>
          <a:prstGeom prst="bentConnector3">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7151" y="3875064"/>
            <a:ext cx="4476654" cy="1552839"/>
          </a:xfrm>
          <a:prstGeom prst="rect">
            <a:avLst/>
          </a:prstGeom>
        </p:spPr>
      </p:pic>
      <p:sp>
        <p:nvSpPr>
          <p:cNvPr id="46" name="Oval 45"/>
          <p:cNvSpPr/>
          <p:nvPr/>
        </p:nvSpPr>
        <p:spPr>
          <a:xfrm>
            <a:off x="2887133" y="4910667"/>
            <a:ext cx="338667" cy="270934"/>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Elbow Connector 49"/>
          <p:cNvCxnSpPr>
            <a:stCxn id="46" idx="2"/>
          </p:cNvCxnSpPr>
          <p:nvPr/>
        </p:nvCxnSpPr>
        <p:spPr>
          <a:xfrm rot="10800000" flipV="1">
            <a:off x="2108201" y="5046134"/>
            <a:ext cx="778933" cy="821266"/>
          </a:xfrm>
          <a:prstGeom prst="bentConnector2">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69333" y="5875867"/>
            <a:ext cx="5571067" cy="369332"/>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number is processed and sent to the dispenser</a:t>
            </a:r>
            <a:r>
              <a:rPr lang="en-US" dirty="0" smtClean="0"/>
              <a:t> </a:t>
            </a:r>
            <a:endParaRPr lang="en-US" dirty="0"/>
          </a:p>
        </p:txBody>
      </p:sp>
      <p:pic>
        <p:nvPicPr>
          <p:cNvPr id="4" name="Picture 3"/>
          <p:cNvPicPr>
            <a:picLocks noChangeAspect="1"/>
          </p:cNvPicPr>
          <p:nvPr/>
        </p:nvPicPr>
        <p:blipFill>
          <a:blip r:embed="rId3"/>
          <a:stretch>
            <a:fillRect/>
          </a:stretch>
        </p:blipFill>
        <p:spPr>
          <a:xfrm>
            <a:off x="747304" y="553433"/>
            <a:ext cx="4349629" cy="2446666"/>
          </a:xfrm>
          <a:prstGeom prst="rect">
            <a:avLst/>
          </a:prstGeom>
        </p:spPr>
      </p:pic>
      <p:pic>
        <p:nvPicPr>
          <p:cNvPr id="17" name="Picture 16" descr="E:\Adi files\PROJECT\PPT FOR REVIEW\litsurvey\Images\original 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1766" y="2576615"/>
            <a:ext cx="1264072" cy="2185469"/>
          </a:xfrm>
          <a:prstGeom prst="rect">
            <a:avLst/>
          </a:prstGeom>
          <a:noFill/>
          <a:ln>
            <a:noFill/>
          </a:ln>
        </p:spPr>
      </p:pic>
      <p:pic>
        <p:nvPicPr>
          <p:cNvPr id="21" name="Picture 20" descr="E:\Adi files\PROJECT\PPT FOR REVIEW\litsurvey\Images\output3.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55838" y="2576615"/>
            <a:ext cx="1405962" cy="2185469"/>
          </a:xfrm>
          <a:prstGeom prst="rect">
            <a:avLst/>
          </a:prstGeom>
          <a:noFill/>
          <a:ln>
            <a:noFill/>
          </a:ln>
        </p:spPr>
      </p:pic>
      <p:sp>
        <p:nvSpPr>
          <p:cNvPr id="7" name="Oval 6"/>
          <p:cNvSpPr/>
          <p:nvPr/>
        </p:nvSpPr>
        <p:spPr>
          <a:xfrm>
            <a:off x="8966200" y="2576615"/>
            <a:ext cx="3014134" cy="2469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25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cxnSp>
        <p:nvCxnSpPr>
          <p:cNvPr id="14" name="Straight Arrow Connector 13"/>
          <p:cNvCxnSpPr/>
          <p:nvPr/>
        </p:nvCxnSpPr>
        <p:spPr>
          <a:xfrm flipH="1">
            <a:off x="6106583" y="3403600"/>
            <a:ext cx="1481667"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87234" y="2783332"/>
            <a:ext cx="2506133" cy="1477328"/>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dispenser contains a  </a:t>
            </a:r>
            <a:r>
              <a:rPr lang="en-US" dirty="0" smtClean="0">
                <a:solidFill>
                  <a:schemeClr val="accent6">
                    <a:lumMod val="75000"/>
                  </a:schemeClr>
                </a:solidFill>
              </a:rPr>
              <a:t>DC submersible </a:t>
            </a:r>
            <a:r>
              <a:rPr lang="en-US" dirty="0" smtClean="0">
                <a:solidFill>
                  <a:schemeClr val="accent6">
                    <a:lumMod val="75000"/>
                  </a:schemeClr>
                </a:solidFill>
              </a:rPr>
              <a:t>pump that pushes the fluid into the cup from the storage unit</a:t>
            </a:r>
            <a:endParaRPr lang="en-US" dirty="0">
              <a:solidFill>
                <a:schemeClr val="accent6">
                  <a:lumMod val="75000"/>
                </a:schemeClr>
              </a:solidFill>
            </a:endParaRPr>
          </a:p>
        </p:txBody>
      </p:sp>
      <p:cxnSp>
        <p:nvCxnSpPr>
          <p:cNvPr id="22" name="Straight Arrow Connector 21"/>
          <p:cNvCxnSpPr/>
          <p:nvPr/>
        </p:nvCxnSpPr>
        <p:spPr>
          <a:xfrm>
            <a:off x="4851400" y="5494867"/>
            <a:ext cx="948267"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99667" y="5286786"/>
            <a:ext cx="3577166"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arm then serves the cup containing the drink on a tray</a:t>
            </a:r>
            <a:endParaRPr lang="en-US"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1126067" y="4625975"/>
            <a:ext cx="3725333" cy="2095500"/>
          </a:xfrm>
          <a:prstGeom prst="rect">
            <a:avLst/>
          </a:prstGeom>
        </p:spPr>
      </p:pic>
      <p:sp>
        <p:nvSpPr>
          <p:cNvPr id="18" name="TextBox 17"/>
          <p:cNvSpPr txBox="1"/>
          <p:nvPr/>
        </p:nvSpPr>
        <p:spPr>
          <a:xfrm>
            <a:off x="5799667" y="960707"/>
            <a:ext cx="3577166" cy="646331"/>
          </a:xfrm>
          <a:prstGeom prst="rect">
            <a:avLst/>
          </a:prstGeom>
          <a:noFill/>
          <a:ln>
            <a:solidFill>
              <a:schemeClr val="accent5">
                <a:lumMod val="50000"/>
              </a:schemeClr>
            </a:solidFill>
          </a:ln>
        </p:spPr>
        <p:txBody>
          <a:bodyPr wrap="square" rtlCol="0">
            <a:spAutoFit/>
          </a:bodyPr>
          <a:lstStyle/>
          <a:p>
            <a:r>
              <a:rPr lang="en-US" dirty="0" smtClean="0">
                <a:solidFill>
                  <a:schemeClr val="accent6">
                    <a:lumMod val="75000"/>
                  </a:schemeClr>
                </a:solidFill>
              </a:rPr>
              <a:t>The arm </a:t>
            </a:r>
            <a:r>
              <a:rPr lang="en-US" dirty="0" smtClean="0">
                <a:solidFill>
                  <a:schemeClr val="accent6">
                    <a:lumMod val="75000"/>
                  </a:schemeClr>
                </a:solidFill>
              </a:rPr>
              <a:t>receives the cup from the customer</a:t>
            </a:r>
            <a:endParaRPr lang="en-US" dirty="0">
              <a:solidFill>
                <a:schemeClr val="accent6">
                  <a:lumMod val="75000"/>
                </a:schemeClr>
              </a:solidFill>
            </a:endParaRPr>
          </a:p>
        </p:txBody>
      </p:sp>
      <p:cxnSp>
        <p:nvCxnSpPr>
          <p:cNvPr id="21" name="Straight Arrow Connector 20"/>
          <p:cNvCxnSpPr/>
          <p:nvPr/>
        </p:nvCxnSpPr>
        <p:spPr>
          <a:xfrm>
            <a:off x="4597400" y="1283873"/>
            <a:ext cx="1202267"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689796" y="179894"/>
            <a:ext cx="3925260" cy="2207959"/>
          </a:xfrm>
          <a:prstGeom prst="rect">
            <a:avLst/>
          </a:prstGeom>
        </p:spPr>
      </p:pic>
      <p:pic>
        <p:nvPicPr>
          <p:cNvPr id="6" name="Picture 5"/>
          <p:cNvPicPr>
            <a:picLocks noChangeAspect="1"/>
          </p:cNvPicPr>
          <p:nvPr/>
        </p:nvPicPr>
        <p:blipFill>
          <a:blip r:embed="rId4"/>
          <a:stretch>
            <a:fillRect/>
          </a:stretch>
        </p:blipFill>
        <p:spPr>
          <a:xfrm>
            <a:off x="7588250" y="2471408"/>
            <a:ext cx="3468457" cy="1951007"/>
          </a:xfrm>
          <a:prstGeom prst="rect">
            <a:avLst/>
          </a:prstGeom>
        </p:spPr>
      </p:pic>
    </p:spTree>
    <p:extLst>
      <p:ext uri="{BB962C8B-B14F-4D97-AF65-F5344CB8AC3E}">
        <p14:creationId xmlns:p14="http://schemas.microsoft.com/office/powerpoint/2010/main" val="2208744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1-04-15 at 7.44.5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666" y="1904704"/>
            <a:ext cx="5756276" cy="3165951"/>
          </a:xfrm>
          <a:prstGeom prst="rect">
            <a:avLst/>
          </a:prstGeom>
        </p:spPr>
      </p:pic>
      <p:pic>
        <p:nvPicPr>
          <p:cNvPr id="5" name="WhatsApp Video 2021-04-16 at 3.46.06 P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82266" y="1896531"/>
            <a:ext cx="5756275" cy="3165951"/>
          </a:xfrm>
          <a:prstGeom prst="rect">
            <a:avLst/>
          </a:prstGeom>
        </p:spPr>
      </p:pic>
      <p:sp>
        <p:nvSpPr>
          <p:cNvPr id="6" name="Title 1"/>
          <p:cNvSpPr>
            <a:spLocks noGrp="1"/>
          </p:cNvSpPr>
          <p:nvPr>
            <p:ph type="title"/>
          </p:nvPr>
        </p:nvSpPr>
        <p:spPr>
          <a:xfrm>
            <a:off x="0" y="0"/>
            <a:ext cx="12192000" cy="1042816"/>
          </a:xfrm>
          <a:solidFill>
            <a:schemeClr val="accent6"/>
          </a:solidFill>
        </p:spPr>
        <p:txBody>
          <a:bodyPr>
            <a:normAutofit/>
          </a:bodyPr>
          <a:lstStyle/>
          <a:p>
            <a:r>
              <a:rPr lang="en-IN" sz="6600" dirty="0" smtClean="0">
                <a:solidFill>
                  <a:srgbClr val="002060"/>
                </a:solidFill>
                <a:latin typeface="Californian FB" panose="0207040306080B030204" pitchFamily="18" charset="0"/>
              </a:rPr>
              <a:t>DEMONSTRATION</a:t>
            </a:r>
            <a:endParaRPr lang="en-IN" sz="6600" dirty="0">
              <a:solidFill>
                <a:srgbClr val="002060"/>
              </a:solidFill>
              <a:latin typeface="Californian FB" panose="0207040306080B030204" pitchFamily="18" charset="0"/>
            </a:endParaRPr>
          </a:p>
        </p:txBody>
      </p:sp>
      <p:sp>
        <p:nvSpPr>
          <p:cNvPr id="7" name="Rectangle 6"/>
          <p:cNvSpPr/>
          <p:nvPr/>
        </p:nvSpPr>
        <p:spPr>
          <a:xfrm>
            <a:off x="499533" y="5543076"/>
            <a:ext cx="5180542" cy="778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Path Blue – Gesture 1</a:t>
            </a:r>
            <a:endParaRPr lang="en-US" dirty="0"/>
          </a:p>
        </p:txBody>
      </p:sp>
      <p:sp>
        <p:nvSpPr>
          <p:cNvPr id="8" name="Rectangle 7"/>
          <p:cNvSpPr/>
          <p:nvPr/>
        </p:nvSpPr>
        <p:spPr>
          <a:xfrm>
            <a:off x="6570132" y="5526730"/>
            <a:ext cx="5180542" cy="778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Path Red – Gesture 2</a:t>
            </a:r>
            <a:endParaRPr lang="en-US" dirty="0"/>
          </a:p>
        </p:txBody>
      </p:sp>
      <p:sp>
        <p:nvSpPr>
          <p:cNvPr id="9" name="Rounded Rectangle 8"/>
          <p:cNvSpPr/>
          <p:nvPr/>
        </p:nvSpPr>
        <p:spPr>
          <a:xfrm>
            <a:off x="3975100" y="1169962"/>
            <a:ext cx="4241800" cy="591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PROTOTYPE PHASE 1</a:t>
            </a:r>
            <a:endParaRPr lang="en-US" dirty="0"/>
          </a:p>
        </p:txBody>
      </p:sp>
    </p:spTree>
    <p:extLst>
      <p:ext uri="{BB962C8B-B14F-4D97-AF65-F5344CB8AC3E}">
        <p14:creationId xmlns:p14="http://schemas.microsoft.com/office/powerpoint/2010/main" val="501730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42816"/>
          </a:xfrm>
          <a:solidFill>
            <a:schemeClr val="accent6"/>
          </a:solidFill>
        </p:spPr>
        <p:txBody>
          <a:bodyPr>
            <a:normAutofit/>
          </a:bodyPr>
          <a:lstStyle/>
          <a:p>
            <a:r>
              <a:rPr lang="en-IN" sz="6600" dirty="0" smtClean="0">
                <a:latin typeface="Californian FB" panose="0207040306080B030204" pitchFamily="18" charset="0"/>
              </a:rPr>
              <a:t> </a:t>
            </a:r>
            <a:r>
              <a:rPr lang="en-IN" sz="6600" dirty="0" smtClean="0">
                <a:solidFill>
                  <a:schemeClr val="accent5">
                    <a:lumMod val="50000"/>
                  </a:schemeClr>
                </a:solidFill>
                <a:latin typeface="Californian FB" panose="0207040306080B030204" pitchFamily="18" charset="0"/>
              </a:rPr>
              <a:t>CONCLUSION</a:t>
            </a:r>
            <a:endParaRPr lang="en-IN" sz="6600" dirty="0">
              <a:solidFill>
                <a:schemeClr val="accent5">
                  <a:lumMod val="50000"/>
                </a:schemeClr>
              </a:solidFill>
              <a:latin typeface="Californian FB" panose="0207040306080B030204" pitchFamily="18" charset="0"/>
            </a:endParaRPr>
          </a:p>
        </p:txBody>
      </p:sp>
      <p:sp>
        <p:nvSpPr>
          <p:cNvPr id="5" name="TextBox 4"/>
          <p:cNvSpPr txBox="1"/>
          <p:nvPr/>
        </p:nvSpPr>
        <p:spPr>
          <a:xfrm>
            <a:off x="1397000" y="1286933"/>
            <a:ext cx="10016067" cy="4809067"/>
          </a:xfrm>
          <a:prstGeom prst="rect">
            <a:avLst/>
          </a:prstGeom>
          <a:noFill/>
        </p:spPr>
        <p:txBody>
          <a:bodyPr wrap="square" rtlCol="0">
            <a:spAutoFit/>
          </a:bodyPr>
          <a:lstStyle/>
          <a:p>
            <a:endParaRPr lang="en-US" dirty="0"/>
          </a:p>
        </p:txBody>
      </p:sp>
      <p:sp>
        <p:nvSpPr>
          <p:cNvPr id="6" name="TextBox 5"/>
          <p:cNvSpPr txBox="1"/>
          <p:nvPr/>
        </p:nvSpPr>
        <p:spPr>
          <a:xfrm>
            <a:off x="401653" y="1580972"/>
            <a:ext cx="11194990" cy="455509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smtClean="0">
                <a:solidFill>
                  <a:schemeClr val="accent5">
                    <a:lumMod val="50000"/>
                  </a:schemeClr>
                </a:solidFill>
              </a:rPr>
              <a:t>Our project comprehends to the needs of the customer being cost efficient as well as environment friendly to the investor</a:t>
            </a:r>
            <a:r>
              <a:rPr lang="en-US" sz="2000" dirty="0" smtClean="0">
                <a:solidFill>
                  <a:schemeClr val="accent5">
                    <a:lumMod val="50000"/>
                  </a:schemeClr>
                </a:solidFill>
              </a:rPr>
              <a:t>.</a:t>
            </a:r>
            <a:endParaRPr lang="en-US" sz="2000" dirty="0" smtClean="0">
              <a:solidFill>
                <a:schemeClr val="accent5">
                  <a:lumMod val="50000"/>
                </a:schemeClr>
              </a:solidFill>
            </a:endParaRPr>
          </a:p>
          <a:p>
            <a:pPr marL="285750" indent="-285750">
              <a:lnSpc>
                <a:spcPct val="150000"/>
              </a:lnSpc>
              <a:buFont typeface="Wingdings" panose="05000000000000000000" pitchFamily="2" charset="2"/>
              <a:buChar char="§"/>
            </a:pPr>
            <a:r>
              <a:rPr lang="en-US" sz="2000" dirty="0">
                <a:solidFill>
                  <a:schemeClr val="accent5">
                    <a:lumMod val="50000"/>
                  </a:schemeClr>
                </a:solidFill>
              </a:rPr>
              <a:t>Moreover it is hassle </a:t>
            </a:r>
            <a:r>
              <a:rPr lang="en-US" sz="2000" dirty="0" smtClean="0">
                <a:solidFill>
                  <a:schemeClr val="accent5">
                    <a:lumMod val="50000"/>
                  </a:schemeClr>
                </a:solidFill>
              </a:rPr>
              <a:t>free making it </a:t>
            </a:r>
            <a:r>
              <a:rPr lang="en-US" sz="2000" dirty="0">
                <a:solidFill>
                  <a:schemeClr val="accent5">
                    <a:lumMod val="50000"/>
                  </a:schemeClr>
                </a:solidFill>
              </a:rPr>
              <a:t>easy to maintain and </a:t>
            </a:r>
            <a:r>
              <a:rPr lang="en-US" sz="2000" dirty="0" smtClean="0">
                <a:solidFill>
                  <a:schemeClr val="accent5">
                    <a:lumMod val="50000"/>
                  </a:schemeClr>
                </a:solidFill>
              </a:rPr>
              <a:t>help by avoiding </a:t>
            </a:r>
            <a:r>
              <a:rPr lang="en-US" sz="2000" dirty="0">
                <a:solidFill>
                  <a:schemeClr val="accent5">
                    <a:lumMod val="50000"/>
                  </a:schemeClr>
                </a:solidFill>
              </a:rPr>
              <a:t>human to human contact that conserves personal and communal hygiene</a:t>
            </a:r>
            <a:r>
              <a:rPr lang="en-US" sz="2000" dirty="0" smtClean="0">
                <a:solidFill>
                  <a:schemeClr val="accent5">
                    <a:lumMod val="50000"/>
                  </a:schemeClr>
                </a:solidFill>
              </a:rPr>
              <a:t>.</a:t>
            </a:r>
          </a:p>
          <a:p>
            <a:pPr marL="285750" indent="-285750">
              <a:lnSpc>
                <a:spcPct val="150000"/>
              </a:lnSpc>
              <a:buFont typeface="Wingdings" panose="05000000000000000000" pitchFamily="2" charset="2"/>
              <a:buChar char="§"/>
            </a:pPr>
            <a:r>
              <a:rPr lang="en-US" sz="2000" dirty="0" smtClean="0">
                <a:solidFill>
                  <a:schemeClr val="accent5">
                    <a:lumMod val="50000"/>
                  </a:schemeClr>
                </a:solidFill>
              </a:rPr>
              <a:t>It can be used in placed such as cafeterias, stalls, hospitals and at our home. </a:t>
            </a:r>
            <a:endParaRPr lang="en-US" sz="2000" dirty="0" smtClean="0">
              <a:solidFill>
                <a:schemeClr val="accent5">
                  <a:lumMod val="50000"/>
                </a:schemeClr>
              </a:solidFill>
            </a:endParaRPr>
          </a:p>
          <a:p>
            <a:pPr marL="285750" indent="-285750">
              <a:lnSpc>
                <a:spcPct val="150000"/>
              </a:lnSpc>
              <a:buFont typeface="Wingdings" panose="05000000000000000000" pitchFamily="2" charset="2"/>
              <a:buChar char="§"/>
            </a:pPr>
            <a:r>
              <a:rPr lang="en-US" sz="2000" dirty="0" smtClean="0">
                <a:solidFill>
                  <a:schemeClr val="accent5">
                    <a:lumMod val="50000"/>
                  </a:schemeClr>
                </a:solidFill>
              </a:rPr>
              <a:t>Being a Service-Bot, </a:t>
            </a:r>
            <a:r>
              <a:rPr lang="en-US" sz="2000" dirty="0">
                <a:solidFill>
                  <a:schemeClr val="accent5">
                    <a:lumMod val="50000"/>
                  </a:schemeClr>
                </a:solidFill>
              </a:rPr>
              <a:t>t</a:t>
            </a:r>
            <a:r>
              <a:rPr lang="en-US" sz="2000" dirty="0" smtClean="0">
                <a:solidFill>
                  <a:schemeClr val="accent5">
                    <a:lumMod val="50000"/>
                  </a:schemeClr>
                </a:solidFill>
              </a:rPr>
              <a:t>hey </a:t>
            </a:r>
            <a:r>
              <a:rPr lang="en-US" sz="2000" dirty="0">
                <a:solidFill>
                  <a:schemeClr val="accent5">
                    <a:lumMod val="50000"/>
                  </a:schemeClr>
                </a:solidFill>
              </a:rPr>
              <a:t>can handle higher workloads, and are no less entertaining to watch. Considering the consistent quality and throughput, robot cafes are definitely a technology </a:t>
            </a:r>
            <a:r>
              <a:rPr lang="en-US" sz="2000" dirty="0" smtClean="0">
                <a:solidFill>
                  <a:schemeClr val="accent5">
                    <a:lumMod val="50000"/>
                  </a:schemeClr>
                </a:solidFill>
              </a:rPr>
              <a:t>breakthrough.</a:t>
            </a:r>
          </a:p>
          <a:p>
            <a:pPr marL="285750" indent="-285750">
              <a:lnSpc>
                <a:spcPct val="150000"/>
              </a:lnSpc>
              <a:buFont typeface="Wingdings" panose="05000000000000000000" pitchFamily="2" charset="2"/>
              <a:buChar char="§"/>
            </a:pPr>
            <a:r>
              <a:rPr lang="en-US" sz="2000" dirty="0" smtClean="0">
                <a:solidFill>
                  <a:schemeClr val="accent5">
                    <a:lumMod val="50000"/>
                  </a:schemeClr>
                </a:solidFill>
              </a:rPr>
              <a:t>Further improvements can be made from this existing model depending on the investor’s need.</a:t>
            </a:r>
          </a:p>
          <a:p>
            <a:pPr marL="285750" indent="-285750">
              <a:buFont typeface="Wingdings" panose="05000000000000000000" pitchFamily="2" charset="2"/>
              <a:buChar char="§"/>
            </a:pPr>
            <a:endParaRPr lang="en-US" sz="2000" dirty="0">
              <a:solidFill>
                <a:schemeClr val="accent5">
                  <a:lumMod val="50000"/>
                </a:schemeClr>
              </a:solidFill>
            </a:endParaRPr>
          </a:p>
        </p:txBody>
      </p:sp>
    </p:spTree>
    <p:extLst>
      <p:ext uri="{BB962C8B-B14F-4D97-AF65-F5344CB8AC3E}">
        <p14:creationId xmlns:p14="http://schemas.microsoft.com/office/powerpoint/2010/main" val="728954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BD9FC-9BDB-6746-B28A-0D5ABB5B0A87}"/>
              </a:ext>
            </a:extLst>
          </p:cNvPr>
          <p:cNvSpPr>
            <a:spLocks noGrp="1"/>
          </p:cNvSpPr>
          <p:nvPr>
            <p:ph type="title"/>
          </p:nvPr>
        </p:nvSpPr>
        <p:spPr>
          <a:xfrm>
            <a:off x="0" y="0"/>
            <a:ext cx="12192000" cy="1298961"/>
          </a:xfrm>
          <a:solidFill>
            <a:schemeClr val="accent6"/>
          </a:solidFill>
        </p:spPr>
        <p:txBody>
          <a:bodyPr>
            <a:normAutofit/>
          </a:bodyPr>
          <a:lstStyle/>
          <a:p>
            <a:r>
              <a:rPr lang="en-US" sz="6600" dirty="0" smtClean="0">
                <a:solidFill>
                  <a:schemeClr val="bg1"/>
                </a:solidFill>
                <a:latin typeface="Californian FB" panose="0207040306080B030204" pitchFamily="18" charset="0"/>
              </a:rPr>
              <a:t> </a:t>
            </a:r>
            <a:r>
              <a:rPr lang="en-US" sz="6600" dirty="0" smtClean="0">
                <a:solidFill>
                  <a:schemeClr val="accent5">
                    <a:lumMod val="50000"/>
                  </a:schemeClr>
                </a:solidFill>
                <a:latin typeface="Californian FB" panose="0207040306080B030204" pitchFamily="18" charset="0"/>
              </a:rPr>
              <a:t>REFERENCES</a:t>
            </a:r>
            <a:endParaRPr lang="en-US" sz="6600" dirty="0">
              <a:solidFill>
                <a:schemeClr val="accent5">
                  <a:lumMod val="50000"/>
                </a:schemeClr>
              </a:solidFill>
              <a:latin typeface="Californian FB" panose="0207040306080B030204" pitchFamily="18" charset="0"/>
            </a:endParaRPr>
          </a:p>
        </p:txBody>
      </p:sp>
      <p:sp>
        <p:nvSpPr>
          <p:cNvPr id="3" name="TextBox 2"/>
          <p:cNvSpPr txBox="1"/>
          <p:nvPr/>
        </p:nvSpPr>
        <p:spPr>
          <a:xfrm>
            <a:off x="1261534" y="1168400"/>
            <a:ext cx="8432798" cy="8032968"/>
          </a:xfrm>
          <a:prstGeom prst="rect">
            <a:avLst/>
          </a:prstGeom>
          <a:noFill/>
        </p:spPr>
        <p:txBody>
          <a:bodyPr wrap="square" rtlCol="0">
            <a:spAutoFit/>
          </a:bodyPr>
          <a:lstStyle/>
          <a:p>
            <a:endParaRPr lang="en-US" dirty="0"/>
          </a:p>
          <a:p>
            <a:pPr marL="285750" indent="-285750">
              <a:lnSpc>
                <a:spcPct val="200000"/>
              </a:lnSpc>
              <a:buFont typeface="Wingdings" panose="05000000000000000000" pitchFamily="2" charset="2"/>
              <a:buChar char="q"/>
            </a:pPr>
            <a:r>
              <a:rPr lang="en-US" sz="1400" dirty="0" smtClean="0">
                <a:solidFill>
                  <a:schemeClr val="accent6">
                    <a:lumMod val="50000"/>
                  </a:schemeClr>
                </a:solidFill>
              </a:rPr>
              <a:t> </a:t>
            </a:r>
            <a:r>
              <a:rPr lang="en-IN" sz="1400" dirty="0" smtClean="0">
                <a:solidFill>
                  <a:schemeClr val="accent5">
                    <a:lumMod val="50000"/>
                  </a:schemeClr>
                </a:solidFill>
              </a:rPr>
              <a:t>Peristaltic pumps - </a:t>
            </a:r>
            <a:r>
              <a:rPr lang="sv-SE" sz="1400" dirty="0">
                <a:solidFill>
                  <a:schemeClr val="accent5">
                    <a:lumMod val="50000"/>
                  </a:schemeClr>
                </a:solidFill>
              </a:rPr>
              <a:t>Jordan M. </a:t>
            </a:r>
            <a:r>
              <a:rPr lang="sv-SE" sz="1400" dirty="0" smtClean="0">
                <a:solidFill>
                  <a:schemeClr val="accent5">
                    <a:lumMod val="50000"/>
                  </a:schemeClr>
                </a:solidFill>
              </a:rPr>
              <a:t>Berg </a:t>
            </a:r>
            <a:r>
              <a:rPr lang="sv-SE" sz="1400" dirty="0">
                <a:solidFill>
                  <a:schemeClr val="accent5">
                    <a:lumMod val="50000"/>
                  </a:schemeClr>
                </a:solidFill>
              </a:rPr>
              <a:t>and Tim Dallas</a:t>
            </a:r>
            <a:endParaRPr lang="en-IN" sz="1400" dirty="0" smtClean="0">
              <a:solidFill>
                <a:schemeClr val="accent5">
                  <a:lumMod val="50000"/>
                </a:schemeClr>
              </a:solidFill>
            </a:endParaRPr>
          </a:p>
          <a:p>
            <a:pPr marL="285750" indent="-285750">
              <a:lnSpc>
                <a:spcPct val="200000"/>
              </a:lnSpc>
              <a:buFont typeface="Wingdings" panose="05000000000000000000" pitchFamily="2" charset="2"/>
              <a:buChar char="q"/>
            </a:pPr>
            <a:r>
              <a:rPr lang="en-US" sz="1400" dirty="0" smtClean="0">
                <a:solidFill>
                  <a:schemeClr val="accent5">
                    <a:lumMod val="50000"/>
                  </a:schemeClr>
                </a:solidFill>
              </a:rPr>
              <a:t>Smart Food Serving Robot In Restaurant – by </a:t>
            </a:r>
            <a:r>
              <a:rPr lang="en-US" sz="1400" dirty="0" err="1" smtClean="0">
                <a:solidFill>
                  <a:schemeClr val="accent5">
                    <a:lumMod val="50000"/>
                  </a:schemeClr>
                </a:solidFill>
              </a:rPr>
              <a:t>S.Jeyavinotha</a:t>
            </a:r>
            <a:r>
              <a:rPr lang="en-US" sz="1400" dirty="0">
                <a:solidFill>
                  <a:schemeClr val="accent5">
                    <a:lumMod val="50000"/>
                  </a:schemeClr>
                </a:solidFill>
              </a:rPr>
              <a:t>, </a:t>
            </a:r>
            <a:r>
              <a:rPr lang="en-US" sz="1400" dirty="0" smtClean="0">
                <a:solidFill>
                  <a:schemeClr val="accent5">
                    <a:lumMod val="50000"/>
                  </a:schemeClr>
                </a:solidFill>
              </a:rPr>
              <a:t> </a:t>
            </a:r>
            <a:r>
              <a:rPr lang="en-US" sz="1400" dirty="0">
                <a:solidFill>
                  <a:schemeClr val="accent5">
                    <a:lumMod val="50000"/>
                  </a:schemeClr>
                </a:solidFill>
              </a:rPr>
              <a:t>D J </a:t>
            </a:r>
            <a:r>
              <a:rPr lang="en-US" sz="1400" dirty="0" err="1">
                <a:solidFill>
                  <a:schemeClr val="accent5">
                    <a:lumMod val="50000"/>
                  </a:schemeClr>
                </a:solidFill>
              </a:rPr>
              <a:t>Nibin</a:t>
            </a:r>
            <a:r>
              <a:rPr lang="en-US" sz="1400" dirty="0">
                <a:solidFill>
                  <a:schemeClr val="accent5">
                    <a:lumMod val="50000"/>
                  </a:schemeClr>
                </a:solidFill>
              </a:rPr>
              <a:t>, </a:t>
            </a:r>
            <a:r>
              <a:rPr lang="en-US" sz="1400" dirty="0" smtClean="0">
                <a:solidFill>
                  <a:schemeClr val="accent5">
                    <a:lumMod val="50000"/>
                  </a:schemeClr>
                </a:solidFill>
              </a:rPr>
              <a:t> </a:t>
            </a:r>
            <a:r>
              <a:rPr lang="en-US" sz="1400" dirty="0">
                <a:solidFill>
                  <a:schemeClr val="accent5">
                    <a:lumMod val="50000"/>
                  </a:schemeClr>
                </a:solidFill>
              </a:rPr>
              <a:t>J V </a:t>
            </a:r>
            <a:r>
              <a:rPr lang="en-US" sz="1400" dirty="0" err="1">
                <a:solidFill>
                  <a:schemeClr val="accent5">
                    <a:lumMod val="50000"/>
                  </a:schemeClr>
                </a:solidFill>
              </a:rPr>
              <a:t>Ajesh</a:t>
            </a:r>
            <a:r>
              <a:rPr lang="en-US" sz="1400" dirty="0" smtClean="0">
                <a:solidFill>
                  <a:schemeClr val="accent5">
                    <a:lumMod val="50000"/>
                  </a:schemeClr>
                </a:solidFill>
              </a:rPr>
              <a:t>, </a:t>
            </a:r>
            <a:r>
              <a:rPr lang="en-US" sz="1400" dirty="0">
                <a:solidFill>
                  <a:schemeClr val="accent5">
                    <a:lumMod val="50000"/>
                  </a:schemeClr>
                </a:solidFill>
              </a:rPr>
              <a:t>N V </a:t>
            </a:r>
            <a:r>
              <a:rPr lang="en-US" sz="1400" dirty="0" err="1" smtClean="0">
                <a:solidFill>
                  <a:schemeClr val="accent5">
                    <a:lumMod val="50000"/>
                  </a:schemeClr>
                </a:solidFill>
              </a:rPr>
              <a:t>Ajin</a:t>
            </a:r>
            <a:endParaRPr lang="en-US" sz="1400" dirty="0" smtClean="0">
              <a:solidFill>
                <a:schemeClr val="accent5">
                  <a:lumMod val="50000"/>
                </a:schemeClr>
              </a:solidFill>
            </a:endParaRPr>
          </a:p>
          <a:p>
            <a:pPr marL="285750" indent="-285750">
              <a:lnSpc>
                <a:spcPct val="200000"/>
              </a:lnSpc>
              <a:buFont typeface="Wingdings" panose="05000000000000000000" pitchFamily="2" charset="2"/>
              <a:buChar char="q"/>
            </a:pPr>
            <a:r>
              <a:rPr lang="en-US" sz="1400" dirty="0">
                <a:solidFill>
                  <a:schemeClr val="accent5">
                    <a:lumMod val="50000"/>
                  </a:schemeClr>
                </a:solidFill>
              </a:rPr>
              <a:t>Hand gesture recognition using python and </a:t>
            </a:r>
            <a:r>
              <a:rPr lang="en-US" sz="1400" dirty="0" err="1" smtClean="0">
                <a:solidFill>
                  <a:schemeClr val="accent5">
                    <a:lumMod val="50000"/>
                  </a:schemeClr>
                </a:solidFill>
              </a:rPr>
              <a:t>opencv</a:t>
            </a:r>
            <a:r>
              <a:rPr lang="en-US" sz="1400" dirty="0">
                <a:solidFill>
                  <a:schemeClr val="accent5">
                    <a:lumMod val="50000"/>
                  </a:schemeClr>
                </a:solidFill>
              </a:rPr>
              <a:t> – by </a:t>
            </a:r>
            <a:r>
              <a:rPr lang="en-US" sz="1400" dirty="0" err="1" smtClean="0">
                <a:solidFill>
                  <a:schemeClr val="accent5">
                    <a:lumMod val="50000"/>
                  </a:schemeClr>
                </a:solidFill>
              </a:rPr>
              <a:t>Sadaival</a:t>
            </a:r>
            <a:r>
              <a:rPr lang="en-US" sz="1400" dirty="0" smtClean="0">
                <a:solidFill>
                  <a:schemeClr val="accent5">
                    <a:lumMod val="50000"/>
                  </a:schemeClr>
                </a:solidFill>
              </a:rPr>
              <a:t> Singh</a:t>
            </a:r>
          </a:p>
          <a:p>
            <a:pPr marL="285750" indent="-285750">
              <a:lnSpc>
                <a:spcPct val="200000"/>
              </a:lnSpc>
              <a:buFont typeface="Wingdings" panose="05000000000000000000" pitchFamily="2" charset="2"/>
              <a:buChar char="q"/>
            </a:pPr>
            <a:r>
              <a:rPr lang="en-US" sz="1400" dirty="0">
                <a:solidFill>
                  <a:schemeClr val="accent5">
                    <a:lumMod val="50000"/>
                  </a:schemeClr>
                </a:solidFill>
              </a:rPr>
              <a:t>Face Tracking </a:t>
            </a:r>
            <a:r>
              <a:rPr lang="en-US" sz="1400" dirty="0" err="1">
                <a:solidFill>
                  <a:schemeClr val="accent5">
                    <a:lumMod val="50000"/>
                  </a:schemeClr>
                </a:solidFill>
              </a:rPr>
              <a:t>OpenCV</a:t>
            </a:r>
            <a:r>
              <a:rPr lang="en-US" sz="1400" dirty="0">
                <a:solidFill>
                  <a:schemeClr val="accent5">
                    <a:lumMod val="50000"/>
                  </a:schemeClr>
                </a:solidFill>
              </a:rPr>
              <a:t>, Python, &amp; </a:t>
            </a:r>
            <a:r>
              <a:rPr lang="en-US" sz="1400" dirty="0" err="1" smtClean="0">
                <a:solidFill>
                  <a:schemeClr val="accent5">
                    <a:lumMod val="50000"/>
                  </a:schemeClr>
                </a:solidFill>
              </a:rPr>
              <a:t>Arduino</a:t>
            </a:r>
            <a:r>
              <a:rPr lang="en-US" sz="1400" dirty="0">
                <a:solidFill>
                  <a:schemeClr val="accent5">
                    <a:lumMod val="50000"/>
                  </a:schemeClr>
                </a:solidFill>
              </a:rPr>
              <a:t> </a:t>
            </a:r>
            <a:r>
              <a:rPr lang="en-US" sz="1400" dirty="0" smtClean="0">
                <a:solidFill>
                  <a:schemeClr val="accent5">
                    <a:lumMod val="50000"/>
                  </a:schemeClr>
                </a:solidFill>
              </a:rPr>
              <a:t>– by Liz from learn robotics</a:t>
            </a:r>
          </a:p>
          <a:p>
            <a:pPr marL="285750" indent="-285750">
              <a:lnSpc>
                <a:spcPct val="200000"/>
              </a:lnSpc>
              <a:buFont typeface="Wingdings" panose="05000000000000000000" pitchFamily="2" charset="2"/>
              <a:buChar char="q"/>
            </a:pPr>
            <a:r>
              <a:rPr lang="en-US" sz="1400" dirty="0">
                <a:solidFill>
                  <a:schemeClr val="accent5">
                    <a:lumMod val="50000"/>
                  </a:schemeClr>
                </a:solidFill>
              </a:rPr>
              <a:t>Training a Neural Network to Detect Gestures with </a:t>
            </a:r>
            <a:r>
              <a:rPr lang="en-US" sz="1400" dirty="0" err="1">
                <a:solidFill>
                  <a:schemeClr val="accent5">
                    <a:lumMod val="50000"/>
                  </a:schemeClr>
                </a:solidFill>
              </a:rPr>
              <a:t>OpenCV</a:t>
            </a:r>
            <a:r>
              <a:rPr lang="en-US" sz="1400" dirty="0">
                <a:solidFill>
                  <a:schemeClr val="accent5">
                    <a:lumMod val="50000"/>
                  </a:schemeClr>
                </a:solidFill>
              </a:rPr>
              <a:t> in </a:t>
            </a:r>
            <a:r>
              <a:rPr lang="en-US" sz="1400" dirty="0" smtClean="0">
                <a:solidFill>
                  <a:schemeClr val="accent5">
                    <a:lumMod val="50000"/>
                  </a:schemeClr>
                </a:solidFill>
              </a:rPr>
              <a:t>Python – by </a:t>
            </a:r>
            <a:r>
              <a:rPr lang="en-US" sz="1400" dirty="0" err="1" smtClean="0">
                <a:solidFill>
                  <a:schemeClr val="accent5">
                    <a:lumMod val="50000"/>
                  </a:schemeClr>
                </a:solidFill>
              </a:rPr>
              <a:t>Breiner</a:t>
            </a:r>
            <a:r>
              <a:rPr lang="en-US" sz="1400" dirty="0" smtClean="0">
                <a:solidFill>
                  <a:schemeClr val="accent5">
                    <a:lumMod val="50000"/>
                  </a:schemeClr>
                </a:solidFill>
              </a:rPr>
              <a:t> </a:t>
            </a:r>
            <a:r>
              <a:rPr lang="en-US" sz="1400" dirty="0" err="1" smtClean="0">
                <a:solidFill>
                  <a:schemeClr val="accent5">
                    <a:lumMod val="50000"/>
                  </a:schemeClr>
                </a:solidFill>
              </a:rPr>
              <a:t>Heintz</a:t>
            </a:r>
            <a:endParaRPr lang="en-US" sz="1400" dirty="0" smtClean="0">
              <a:solidFill>
                <a:schemeClr val="accent5">
                  <a:lumMod val="50000"/>
                </a:schemeClr>
              </a:solidFill>
            </a:endParaRPr>
          </a:p>
          <a:p>
            <a:pPr marL="285750" indent="-285750">
              <a:lnSpc>
                <a:spcPct val="200000"/>
              </a:lnSpc>
              <a:buFont typeface="Wingdings" panose="05000000000000000000" pitchFamily="2" charset="2"/>
              <a:buChar char="q"/>
            </a:pPr>
            <a:r>
              <a:rPr lang="en-US" sz="1400" u="sng" dirty="0" smtClean="0">
                <a:hlinkClick r:id="rId2"/>
              </a:rPr>
              <a:t>Fingers-Detection-using-</a:t>
            </a:r>
            <a:r>
              <a:rPr lang="en-US" sz="1400" u="sng" dirty="0" err="1" smtClean="0">
                <a:hlinkClick r:id="rId2"/>
              </a:rPr>
              <a:t>OpenCV</a:t>
            </a:r>
            <a:r>
              <a:rPr lang="en-US" sz="1400" u="sng" dirty="0" smtClean="0">
                <a:hlinkClick r:id="rId2"/>
              </a:rPr>
              <a:t>-and-Python</a:t>
            </a:r>
            <a:r>
              <a:rPr lang="en-US" sz="1400" dirty="0" smtClean="0"/>
              <a:t> </a:t>
            </a:r>
            <a:r>
              <a:rPr lang="en-US" sz="1400" dirty="0" smtClean="0">
                <a:solidFill>
                  <a:schemeClr val="accent5">
                    <a:lumMod val="50000"/>
                  </a:schemeClr>
                </a:solidFill>
              </a:rPr>
              <a:t>– by </a:t>
            </a:r>
            <a:r>
              <a:rPr lang="en-US" sz="1400" dirty="0" err="1" smtClean="0">
                <a:solidFill>
                  <a:schemeClr val="accent5">
                    <a:lumMod val="50000"/>
                  </a:schemeClr>
                </a:solidFill>
              </a:rPr>
              <a:t>Izane</a:t>
            </a:r>
            <a:endParaRPr lang="en-US" sz="1400" dirty="0" smtClean="0">
              <a:solidFill>
                <a:schemeClr val="accent5">
                  <a:lumMod val="50000"/>
                </a:schemeClr>
              </a:solidFill>
            </a:endParaRPr>
          </a:p>
          <a:p>
            <a:pPr marL="285750" indent="-285750">
              <a:lnSpc>
                <a:spcPct val="200000"/>
              </a:lnSpc>
              <a:buFont typeface="Wingdings" panose="05000000000000000000" pitchFamily="2" charset="2"/>
              <a:buChar char="q"/>
            </a:pPr>
            <a:r>
              <a:rPr lang="en-US" sz="1400" dirty="0" smtClean="0">
                <a:solidFill>
                  <a:schemeClr val="accent5">
                    <a:lumMod val="50000"/>
                  </a:schemeClr>
                </a:solidFill>
              </a:rPr>
              <a:t>Design and fabrication of pick and place robotic - </a:t>
            </a:r>
            <a:r>
              <a:rPr lang="en-US" sz="1400" dirty="0" err="1">
                <a:solidFill>
                  <a:schemeClr val="accent5">
                    <a:lumMod val="50000"/>
                  </a:schemeClr>
                </a:solidFill>
              </a:rPr>
              <a:t>Dr.T</a:t>
            </a:r>
            <a:r>
              <a:rPr lang="en-US" sz="1400" dirty="0">
                <a:solidFill>
                  <a:schemeClr val="accent5">
                    <a:lumMod val="50000"/>
                  </a:schemeClr>
                </a:solidFill>
              </a:rPr>
              <a:t>. Sunil </a:t>
            </a:r>
            <a:r>
              <a:rPr lang="en-US" sz="1400" dirty="0" err="1">
                <a:solidFill>
                  <a:schemeClr val="accent5">
                    <a:lumMod val="50000"/>
                  </a:schemeClr>
                </a:solidFill>
              </a:rPr>
              <a:t>kumar</a:t>
            </a:r>
            <a:r>
              <a:rPr lang="en-US" sz="1400" dirty="0">
                <a:solidFill>
                  <a:schemeClr val="accent5">
                    <a:lumMod val="50000"/>
                  </a:schemeClr>
                </a:solidFill>
              </a:rPr>
              <a:t>, </a:t>
            </a:r>
            <a:r>
              <a:rPr lang="en-US" sz="1400" dirty="0" err="1">
                <a:solidFill>
                  <a:schemeClr val="accent5">
                    <a:lumMod val="50000"/>
                  </a:schemeClr>
                </a:solidFill>
              </a:rPr>
              <a:t>K.sarath</a:t>
            </a:r>
            <a:r>
              <a:rPr lang="en-US" sz="1400" dirty="0">
                <a:solidFill>
                  <a:schemeClr val="accent5">
                    <a:lumMod val="50000"/>
                  </a:schemeClr>
                </a:solidFill>
              </a:rPr>
              <a:t>, </a:t>
            </a:r>
            <a:r>
              <a:rPr lang="en-US" sz="1400" dirty="0" err="1">
                <a:solidFill>
                  <a:schemeClr val="accent5">
                    <a:lumMod val="50000"/>
                  </a:schemeClr>
                </a:solidFill>
              </a:rPr>
              <a:t>Sd.Famil</a:t>
            </a:r>
            <a:r>
              <a:rPr lang="en-US" sz="1400" dirty="0">
                <a:solidFill>
                  <a:schemeClr val="accent5">
                    <a:lumMod val="50000"/>
                  </a:schemeClr>
                </a:solidFill>
              </a:rPr>
              <a:t>, </a:t>
            </a:r>
            <a:r>
              <a:rPr lang="en-US" sz="1400" dirty="0" err="1">
                <a:solidFill>
                  <a:schemeClr val="accent5">
                    <a:lumMod val="50000"/>
                  </a:schemeClr>
                </a:solidFill>
              </a:rPr>
              <a:t>A.V.S.Bhagyesh</a:t>
            </a:r>
            <a:r>
              <a:rPr lang="en-US" sz="1400" dirty="0">
                <a:solidFill>
                  <a:schemeClr val="accent5">
                    <a:lumMod val="50000"/>
                  </a:schemeClr>
                </a:solidFill>
              </a:rPr>
              <a:t> and </a:t>
            </a:r>
            <a:r>
              <a:rPr lang="en-US" sz="1400" dirty="0" err="1" smtClean="0">
                <a:solidFill>
                  <a:schemeClr val="accent5">
                    <a:lumMod val="50000"/>
                  </a:schemeClr>
                </a:solidFill>
              </a:rPr>
              <a:t>Sk.Althaf</a:t>
            </a:r>
            <a:endParaRPr lang="en-US" sz="1400" dirty="0" smtClean="0">
              <a:solidFill>
                <a:schemeClr val="accent5">
                  <a:lumMod val="50000"/>
                </a:schemeClr>
              </a:solidFill>
            </a:endParaRPr>
          </a:p>
          <a:p>
            <a:pPr marL="285750" indent="-285750">
              <a:lnSpc>
                <a:spcPct val="200000"/>
              </a:lnSpc>
              <a:buFont typeface="Wingdings" panose="05000000000000000000" pitchFamily="2" charset="2"/>
              <a:buChar char="q"/>
            </a:pPr>
            <a:r>
              <a:rPr lang="en-US" sz="1400" dirty="0" smtClean="0"/>
              <a:t>Waving </a:t>
            </a:r>
            <a:r>
              <a:rPr lang="en-US" sz="1400" dirty="0"/>
              <a:t>real-hand gestures recorded by wearable motion sensors to a virtual car and driver in a mixed-reality parking </a:t>
            </a:r>
            <a:r>
              <a:rPr lang="en-US" sz="1400" dirty="0" smtClean="0"/>
              <a:t>game - </a:t>
            </a:r>
            <a:r>
              <a:rPr lang="en-US" sz="1400" dirty="0" err="1" smtClean="0"/>
              <a:t>Bannach</a:t>
            </a:r>
            <a:r>
              <a:rPr lang="en-US" sz="1400" dirty="0" smtClean="0"/>
              <a:t>, D., </a:t>
            </a:r>
            <a:r>
              <a:rPr lang="en-US" sz="1400" dirty="0" err="1" smtClean="0"/>
              <a:t>Amft</a:t>
            </a:r>
            <a:r>
              <a:rPr lang="en-US" sz="1400" dirty="0" smtClean="0"/>
              <a:t>, O., </a:t>
            </a:r>
            <a:r>
              <a:rPr lang="en-US" sz="1400" dirty="0" err="1" smtClean="0"/>
              <a:t>Kunze</a:t>
            </a:r>
            <a:r>
              <a:rPr lang="en-US" sz="1400" dirty="0" smtClean="0"/>
              <a:t>, K.S., Heinz, E.A. </a:t>
            </a:r>
            <a:r>
              <a:rPr lang="en-US" sz="1400" dirty="0" err="1" smtClean="0"/>
              <a:t>Tröster</a:t>
            </a:r>
            <a:r>
              <a:rPr lang="en-US" sz="1400" dirty="0" smtClean="0"/>
              <a:t>, G., and </a:t>
            </a:r>
            <a:r>
              <a:rPr lang="en-US" sz="1400" dirty="0" err="1" smtClean="0"/>
              <a:t>Lukowicz</a:t>
            </a:r>
            <a:r>
              <a:rPr lang="en-US" sz="1400" dirty="0" smtClean="0"/>
              <a:t>, P. </a:t>
            </a:r>
          </a:p>
          <a:p>
            <a:pPr marL="285750" indent="-285750">
              <a:lnSpc>
                <a:spcPct val="200000"/>
              </a:lnSpc>
              <a:buFont typeface="Wingdings" panose="05000000000000000000" pitchFamily="2" charset="2"/>
              <a:buChar char="q"/>
            </a:pPr>
            <a:r>
              <a:rPr lang="en-US" sz="1400" dirty="0" smtClean="0"/>
              <a:t>Developing </a:t>
            </a:r>
            <a:r>
              <a:rPr lang="en-US" sz="1400" dirty="0"/>
              <a:t>a multiple-angle hand-gesture-recognition system for human-machine </a:t>
            </a:r>
            <a:r>
              <a:rPr lang="en-US" sz="1400" dirty="0" smtClean="0"/>
              <a:t>interactions - </a:t>
            </a:r>
            <a:r>
              <a:rPr lang="en-US" sz="1400" dirty="0" smtClean="0"/>
              <a:t>Chen, Y.T. and Tseng, K.T. </a:t>
            </a:r>
            <a:endParaRPr lang="en-US" sz="1400" dirty="0"/>
          </a:p>
          <a:p>
            <a:pPr marL="285750" indent="-285750">
              <a:lnSpc>
                <a:spcPct val="200000"/>
              </a:lnSpc>
              <a:buFont typeface="Wingdings" panose="05000000000000000000" pitchFamily="2" charset="2"/>
              <a:buChar char="q"/>
            </a:pPr>
            <a:endParaRPr lang="en-US" dirty="0" smtClean="0">
              <a:solidFill>
                <a:schemeClr val="accent5">
                  <a:lumMod val="50000"/>
                </a:schemeClr>
              </a:solidFill>
            </a:endParaRPr>
          </a:p>
          <a:p>
            <a:pPr marL="285750" indent="-285750">
              <a:lnSpc>
                <a:spcPct val="200000"/>
              </a:lnSpc>
              <a:buFont typeface="Wingdings" panose="05000000000000000000" pitchFamily="2" charset="2"/>
              <a:buChar char="q"/>
            </a:pPr>
            <a:endParaRPr lang="en-US" dirty="0" smtClean="0">
              <a:solidFill>
                <a:schemeClr val="accent5">
                  <a:lumMod val="50000"/>
                </a:schemeClr>
              </a:solidFill>
            </a:endParaRPr>
          </a:p>
          <a:p>
            <a:pPr>
              <a:lnSpc>
                <a:spcPct val="200000"/>
              </a:lnSpc>
            </a:pPr>
            <a:endParaRPr lang="en-US" dirty="0" smtClean="0">
              <a:solidFill>
                <a:schemeClr val="accent5">
                  <a:lumMod val="50000"/>
                </a:schemeClr>
              </a:solidFill>
            </a:endParaRPr>
          </a:p>
          <a:p>
            <a:pPr marL="285750" indent="-285750">
              <a:buFont typeface="Wingdings" panose="05000000000000000000" pitchFamily="2" charset="2"/>
              <a:buChar char="q"/>
            </a:pPr>
            <a:endParaRPr lang="en-US" dirty="0" smtClean="0">
              <a:solidFill>
                <a:schemeClr val="accent6">
                  <a:lumMod val="50000"/>
                </a:schemeClr>
              </a:solidFill>
            </a:endParaRPr>
          </a:p>
          <a:p>
            <a:endParaRPr lang="en-US" dirty="0">
              <a:solidFill>
                <a:schemeClr val="accent6">
                  <a:lumMod val="50000"/>
                </a:schemeClr>
              </a:solidFill>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063118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2192000" cy="1329266"/>
          </a:xfrm>
          <a:solidFill>
            <a:schemeClr val="accent6"/>
          </a:solidFill>
        </p:spPr>
        <p:txBody>
          <a:bodyPr>
            <a:normAutofit/>
          </a:bodyPr>
          <a:lstStyle/>
          <a:p>
            <a:r>
              <a:rPr lang="en-IN" sz="6600" b="1" dirty="0" smtClean="0">
                <a:solidFill>
                  <a:schemeClr val="bg1"/>
                </a:solidFill>
                <a:latin typeface="Californian FB" panose="0207040306080B030204" pitchFamily="18" charset="0"/>
              </a:rPr>
              <a:t> </a:t>
            </a:r>
            <a:r>
              <a:rPr lang="en-IN" sz="6600" b="1" dirty="0" smtClean="0">
                <a:solidFill>
                  <a:schemeClr val="accent5">
                    <a:lumMod val="50000"/>
                  </a:schemeClr>
                </a:solidFill>
                <a:latin typeface="Californian FB" panose="0207040306080B030204" pitchFamily="18" charset="0"/>
              </a:rPr>
              <a:t>OBJECTIVES</a:t>
            </a:r>
            <a:endParaRPr lang="en-IN" sz="6600" b="1" dirty="0">
              <a:solidFill>
                <a:schemeClr val="accent5">
                  <a:lumMod val="50000"/>
                </a:schemeClr>
              </a:solidFill>
              <a:latin typeface="Californian FB" panose="0207040306080B030204" pitchFamily="18" charset="0"/>
            </a:endParaRPr>
          </a:p>
        </p:txBody>
      </p:sp>
      <p:sp>
        <p:nvSpPr>
          <p:cNvPr id="5" name="TextBox 4"/>
          <p:cNvSpPr txBox="1"/>
          <p:nvPr/>
        </p:nvSpPr>
        <p:spPr>
          <a:xfrm>
            <a:off x="128187" y="1329267"/>
            <a:ext cx="11459910" cy="5539978"/>
          </a:xfrm>
          <a:prstGeom prst="rect">
            <a:avLst/>
          </a:prstGeom>
          <a:noFill/>
        </p:spPr>
        <p:txBody>
          <a:bodyPr wrap="square" rtlCol="0">
            <a:spAutoFit/>
          </a:bodyPr>
          <a:lstStyle/>
          <a:p>
            <a:pPr>
              <a:lnSpc>
                <a:spcPct val="200000"/>
              </a:lnSpc>
            </a:pPr>
            <a:r>
              <a:rPr lang="en-US" sz="2800" dirty="0" smtClean="0">
                <a:solidFill>
                  <a:schemeClr val="accent6">
                    <a:lumMod val="50000"/>
                  </a:schemeClr>
                </a:solidFill>
              </a:rPr>
              <a:t>This paper instantiates our design of a user friendly controlled path </a:t>
            </a:r>
            <a:r>
              <a:rPr lang="en-US" sz="2800" dirty="0" smtClean="0">
                <a:solidFill>
                  <a:schemeClr val="accent6">
                    <a:lumMod val="50000"/>
                  </a:schemeClr>
                </a:solidFill>
              </a:rPr>
              <a:t>mobile dispenser robot </a:t>
            </a:r>
            <a:r>
              <a:rPr lang="en-US" sz="2800" dirty="0" smtClean="0">
                <a:solidFill>
                  <a:schemeClr val="accent6">
                    <a:lumMod val="50000"/>
                  </a:schemeClr>
                </a:solidFill>
              </a:rPr>
              <a:t>that can assist small scale restaurants, </a:t>
            </a:r>
            <a:r>
              <a:rPr lang="en-US" sz="2800" dirty="0" smtClean="0">
                <a:solidFill>
                  <a:schemeClr val="accent6">
                    <a:lumMod val="50000"/>
                  </a:schemeClr>
                </a:solidFill>
              </a:rPr>
              <a:t>stalls, Hospitals, Domestic purposes, Public domains such as Airports, Bus terminals </a:t>
            </a:r>
            <a:r>
              <a:rPr lang="en-US" sz="2800" dirty="0" smtClean="0">
                <a:solidFill>
                  <a:schemeClr val="accent6">
                    <a:lumMod val="50000"/>
                  </a:schemeClr>
                </a:solidFill>
              </a:rPr>
              <a:t>and cafeteria with the help of gesture recognition which contributes  </a:t>
            </a:r>
            <a:r>
              <a:rPr lang="en-US" sz="2800" dirty="0">
                <a:solidFill>
                  <a:schemeClr val="accent6">
                    <a:lumMod val="50000"/>
                  </a:schemeClr>
                </a:solidFill>
              </a:rPr>
              <a:t>minimum tangency</a:t>
            </a:r>
            <a:r>
              <a:rPr lang="en-US" sz="2800" dirty="0" smtClean="0">
                <a:solidFill>
                  <a:schemeClr val="accent6">
                    <a:lumMod val="50000"/>
                  </a:schemeClr>
                </a:solidFill>
              </a:rPr>
              <a:t> interaction with customers reducing labor cost and improving quality of service.</a:t>
            </a:r>
          </a:p>
          <a:p>
            <a:endParaRPr lang="en-US" dirty="0"/>
          </a:p>
        </p:txBody>
      </p:sp>
    </p:spTree>
    <p:extLst>
      <p:ext uri="{BB962C8B-B14F-4D97-AF65-F5344CB8AC3E}">
        <p14:creationId xmlns:p14="http://schemas.microsoft.com/office/powerpoint/2010/main" val="32200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9819"/>
            <a:ext cx="12192000" cy="2110811"/>
          </a:xfrm>
          <a:solidFill>
            <a:schemeClr val="accent6"/>
          </a:solidFill>
        </p:spPr>
        <p:txBody>
          <a:bodyPr>
            <a:normAutofit fontScale="90000"/>
          </a:bodyPr>
          <a:lstStyle/>
          <a:p>
            <a:pPr algn="ctr">
              <a:lnSpc>
                <a:spcPct val="150000"/>
              </a:lnSpc>
            </a:pPr>
            <a:r>
              <a:rPr lang="en-IN" sz="9600" dirty="0">
                <a:solidFill>
                  <a:schemeClr val="accent5">
                    <a:lumMod val="50000"/>
                  </a:schemeClr>
                </a:solidFill>
                <a:latin typeface="Californian FB" panose="0207040306080B030204" pitchFamily="18" charset="0"/>
              </a:rPr>
              <a:t>THANK </a:t>
            </a:r>
            <a:r>
              <a:rPr lang="en-IN" sz="9600" dirty="0" smtClean="0">
                <a:solidFill>
                  <a:schemeClr val="accent5">
                    <a:lumMod val="50000"/>
                  </a:schemeClr>
                </a:solidFill>
                <a:latin typeface="Californian FB" panose="0207040306080B030204" pitchFamily="18" charset="0"/>
              </a:rPr>
              <a:t>YOU</a:t>
            </a:r>
            <a:br>
              <a:rPr lang="en-IN" sz="9600" dirty="0" smtClean="0">
                <a:solidFill>
                  <a:schemeClr val="accent5">
                    <a:lumMod val="50000"/>
                  </a:schemeClr>
                </a:solidFill>
                <a:latin typeface="Californian FB" panose="0207040306080B030204" pitchFamily="18" charset="0"/>
              </a:rPr>
            </a:br>
            <a:r>
              <a:rPr lang="en-US" sz="2000" dirty="0" smtClean="0">
                <a:latin typeface="Times New Roman" panose="02020603050405020304" pitchFamily="18" charset="0"/>
                <a:cs typeface="Times New Roman" panose="02020603050405020304" pitchFamily="18" charset="0"/>
              </a:rPr>
              <a:t>(PS- STAY HOME , STAY SAFE)</a:t>
            </a:r>
            <a:br>
              <a:rPr lang="en-US" sz="2000" dirty="0" smtClean="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3" name="Picture 2" descr="Mr Bean Doctor GIF - MrBean Doctor ThumbsUp - Discover &amp; Share GIF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11726" y="3244658"/>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36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247685"/>
          </a:xfrm>
          <a:solidFill>
            <a:schemeClr val="accent6"/>
          </a:solidFill>
        </p:spPr>
        <p:txBody>
          <a:bodyPr>
            <a:noAutofit/>
          </a:bodyPr>
          <a:lstStyle/>
          <a:p>
            <a:r>
              <a:rPr lang="en-IN" sz="6600" dirty="0" smtClean="0">
                <a:solidFill>
                  <a:schemeClr val="accent5">
                    <a:lumMod val="50000"/>
                  </a:schemeClr>
                </a:solidFill>
                <a:latin typeface="Californian FB" panose="0207040306080B030204" pitchFamily="18" charset="0"/>
              </a:rPr>
              <a:t>INTRODUCTION</a:t>
            </a:r>
            <a:endParaRPr lang="en-IN" sz="6600" dirty="0">
              <a:solidFill>
                <a:schemeClr val="accent5">
                  <a:lumMod val="50000"/>
                </a:schemeClr>
              </a:solidFill>
              <a:latin typeface="Californian FB" panose="0207040306080B030204" pitchFamily="18" charset="0"/>
            </a:endParaRPr>
          </a:p>
        </p:txBody>
      </p:sp>
      <p:sp>
        <p:nvSpPr>
          <p:cNvPr id="5" name="Content Placeholder 2"/>
          <p:cNvSpPr>
            <a:spLocks noGrp="1"/>
          </p:cNvSpPr>
          <p:nvPr>
            <p:ph idx="1"/>
          </p:nvPr>
        </p:nvSpPr>
        <p:spPr>
          <a:xfrm>
            <a:off x="290557" y="1247685"/>
            <a:ext cx="11665009" cy="5042020"/>
          </a:xfrm>
        </p:spPr>
        <p:txBody>
          <a:bodyPr>
            <a:normAutofit fontScale="92500"/>
          </a:bodyPr>
          <a:lstStyle/>
          <a:p>
            <a:pPr marL="0" indent="0">
              <a:lnSpc>
                <a:spcPct val="200000"/>
              </a:lnSpc>
              <a:buNone/>
            </a:pPr>
            <a:r>
              <a:rPr lang="en-US" sz="1900" dirty="0" smtClean="0">
                <a:solidFill>
                  <a:schemeClr val="accent6">
                    <a:lumMod val="50000"/>
                  </a:schemeClr>
                </a:solidFill>
              </a:rPr>
              <a:t>Robots </a:t>
            </a:r>
            <a:r>
              <a:rPr lang="en-US" sz="1900" dirty="0">
                <a:solidFill>
                  <a:schemeClr val="accent6">
                    <a:lumMod val="50000"/>
                  </a:schemeClr>
                </a:solidFill>
              </a:rPr>
              <a:t>are able to carry out every work more effectively and efficiently than a man can do. Hence one of such application of robot could be SERVING ROBOT. There are many areas of research that could be done for a serving robot. </a:t>
            </a:r>
            <a:r>
              <a:rPr lang="en-US" sz="1900" dirty="0" smtClean="0">
                <a:solidFill>
                  <a:schemeClr val="accent6">
                    <a:lumMod val="50000"/>
                  </a:schemeClr>
                </a:solidFill>
              </a:rPr>
              <a:t>The branch of robotics that plays such a vital role is called “social robotics” . Social robots in today’s scenario are now communicating with human, interacting and relating to society in all aspect and are capable of understanding social terms . Due to the modernization in robotic technologies, many new designs and mechanisms are being implemented which are able to read human thoughts and understand actions. There is an ever rising trend in using robots in restaurants for automation . In </a:t>
            </a:r>
            <a:r>
              <a:rPr lang="en-US" sz="1900" dirty="0">
                <a:solidFill>
                  <a:schemeClr val="accent6">
                    <a:lumMod val="50000"/>
                  </a:schemeClr>
                </a:solidFill>
              </a:rPr>
              <a:t>this paper </a:t>
            </a:r>
            <a:r>
              <a:rPr lang="en-US" sz="1900" dirty="0" smtClean="0">
                <a:solidFill>
                  <a:schemeClr val="accent6">
                    <a:lumMod val="50000"/>
                  </a:schemeClr>
                </a:solidFill>
              </a:rPr>
              <a:t>we demonstrate </a:t>
            </a:r>
            <a:r>
              <a:rPr lang="en-US" sz="1900" dirty="0">
                <a:solidFill>
                  <a:schemeClr val="accent6">
                    <a:lumMod val="50000"/>
                  </a:schemeClr>
                </a:solidFill>
              </a:rPr>
              <a:t>a prototype of Autonomous </a:t>
            </a:r>
            <a:r>
              <a:rPr lang="en-US" sz="1900" dirty="0" smtClean="0">
                <a:solidFill>
                  <a:schemeClr val="accent6">
                    <a:lumMod val="50000"/>
                  </a:schemeClr>
                </a:solidFill>
              </a:rPr>
              <a:t>Mobile Dispenser Serving </a:t>
            </a:r>
            <a:r>
              <a:rPr lang="en-US" sz="1900" dirty="0">
                <a:solidFill>
                  <a:schemeClr val="accent6">
                    <a:lumMod val="50000"/>
                  </a:schemeClr>
                </a:solidFill>
              </a:rPr>
              <a:t>Robot </a:t>
            </a:r>
            <a:r>
              <a:rPr lang="en-US" sz="1900" dirty="0" smtClean="0">
                <a:solidFill>
                  <a:schemeClr val="accent6">
                    <a:lumMod val="50000"/>
                  </a:schemeClr>
                </a:solidFill>
              </a:rPr>
              <a:t>for customer </a:t>
            </a:r>
            <a:r>
              <a:rPr lang="en-US" sz="1900" dirty="0" smtClean="0">
                <a:solidFill>
                  <a:schemeClr val="accent6">
                    <a:lumMod val="50000"/>
                  </a:schemeClr>
                </a:solidFill>
              </a:rPr>
              <a:t>and personal service purposes. </a:t>
            </a:r>
            <a:r>
              <a:rPr lang="en-US" sz="1900" dirty="0">
                <a:solidFill>
                  <a:schemeClr val="accent6">
                    <a:lumMod val="50000"/>
                  </a:schemeClr>
                </a:solidFill>
              </a:rPr>
              <a:t>The </a:t>
            </a:r>
            <a:r>
              <a:rPr lang="en-US" sz="1900" dirty="0" smtClean="0">
                <a:solidFill>
                  <a:schemeClr val="accent6">
                    <a:lumMod val="50000"/>
                  </a:schemeClr>
                </a:solidFill>
              </a:rPr>
              <a:t>implementation of the robot is </a:t>
            </a:r>
            <a:r>
              <a:rPr lang="en-IN" sz="1900" dirty="0" smtClean="0">
                <a:solidFill>
                  <a:schemeClr val="accent6">
                    <a:lumMod val="50000"/>
                  </a:schemeClr>
                </a:solidFill>
              </a:rPr>
              <a:t>proposed here.</a:t>
            </a:r>
            <a:endParaRPr lang="en-IN" sz="1900" dirty="0">
              <a:solidFill>
                <a:schemeClr val="accent6">
                  <a:lumMod val="50000"/>
                </a:schemeClr>
              </a:solidFill>
            </a:endParaRPr>
          </a:p>
          <a:p>
            <a:pPr marL="0" indent="0">
              <a:lnSpc>
                <a:spcPct val="200000"/>
              </a:lnSpc>
              <a:buNone/>
            </a:pPr>
            <a:endParaRPr lang="en-IN" sz="1800" dirty="0">
              <a:solidFill>
                <a:schemeClr val="accent6">
                  <a:lumMod val="50000"/>
                </a:schemeClr>
              </a:solidFill>
            </a:endParaRPr>
          </a:p>
        </p:txBody>
      </p:sp>
    </p:spTree>
    <p:extLst>
      <p:ext uri="{BB962C8B-B14F-4D97-AF65-F5344CB8AC3E}">
        <p14:creationId xmlns:p14="http://schemas.microsoft.com/office/powerpoint/2010/main" val="280581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597"/>
          </a:xfrm>
          <a:solidFill>
            <a:schemeClr val="accent6"/>
          </a:solidFill>
        </p:spPr>
        <p:txBody>
          <a:bodyPr>
            <a:normAutofit/>
          </a:bodyPr>
          <a:lstStyle/>
          <a:p>
            <a:r>
              <a:rPr lang="en-IN" sz="6600" dirty="0">
                <a:solidFill>
                  <a:schemeClr val="accent5">
                    <a:lumMod val="50000"/>
                  </a:schemeClr>
                </a:solidFill>
                <a:latin typeface="Californian FB" panose="0207040306080B030204" pitchFamily="18" charset="0"/>
              </a:rPr>
              <a:t>LITERATURE</a:t>
            </a:r>
            <a:r>
              <a:rPr lang="en-IN" sz="6600" dirty="0">
                <a:solidFill>
                  <a:schemeClr val="bg1"/>
                </a:solidFill>
                <a:latin typeface="Californian FB" panose="0207040306080B030204" pitchFamily="18" charset="0"/>
              </a:rPr>
              <a:t> </a:t>
            </a:r>
            <a:r>
              <a:rPr lang="en-IN" sz="6600" dirty="0">
                <a:solidFill>
                  <a:schemeClr val="accent5">
                    <a:lumMod val="50000"/>
                  </a:schemeClr>
                </a:solidFill>
                <a:latin typeface="Californian FB" panose="0207040306080B030204" pitchFamily="18" charset="0"/>
              </a:rPr>
              <a:t>SURVEY</a:t>
            </a:r>
          </a:p>
        </p:txBody>
      </p:sp>
      <p:sp>
        <p:nvSpPr>
          <p:cNvPr id="3" name="Content Placeholder 2"/>
          <p:cNvSpPr>
            <a:spLocks noGrp="1"/>
          </p:cNvSpPr>
          <p:nvPr>
            <p:ph idx="1"/>
          </p:nvPr>
        </p:nvSpPr>
        <p:spPr/>
        <p:txBody>
          <a:bodyPr/>
          <a:lstStyle/>
          <a:p>
            <a:pPr>
              <a:buNone/>
            </a:pPr>
            <a:r>
              <a:rPr lang="en-US" dirty="0"/>
              <a:t>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67338926"/>
              </p:ext>
            </p:extLst>
          </p:nvPr>
        </p:nvGraphicFramePr>
        <p:xfrm>
          <a:off x="838198" y="1570492"/>
          <a:ext cx="10024536" cy="4878162"/>
        </p:xfrm>
        <a:graphic>
          <a:graphicData uri="http://schemas.openxmlformats.org/drawingml/2006/table">
            <a:tbl>
              <a:tblPr firstRow="1" bandRow="1">
                <a:tableStyleId>{5C22544A-7EE6-4342-B048-85BDC9FD1C3A}</a:tableStyleId>
              </a:tblPr>
              <a:tblGrid>
                <a:gridCol w="1322573">
                  <a:extLst>
                    <a:ext uri="{9D8B030D-6E8A-4147-A177-3AD203B41FA5}">
                      <a16:colId xmlns="" xmlns:a16="http://schemas.microsoft.com/office/drawing/2014/main" val="20000"/>
                    </a:ext>
                  </a:extLst>
                </a:gridCol>
                <a:gridCol w="3689695">
                  <a:extLst>
                    <a:ext uri="{9D8B030D-6E8A-4147-A177-3AD203B41FA5}">
                      <a16:colId xmlns="" xmlns:a16="http://schemas.microsoft.com/office/drawing/2014/main" val="20001"/>
                    </a:ext>
                  </a:extLst>
                </a:gridCol>
                <a:gridCol w="2506134">
                  <a:extLst>
                    <a:ext uri="{9D8B030D-6E8A-4147-A177-3AD203B41FA5}">
                      <a16:colId xmlns="" xmlns:a16="http://schemas.microsoft.com/office/drawing/2014/main" val="20002"/>
                    </a:ext>
                  </a:extLst>
                </a:gridCol>
                <a:gridCol w="2506134">
                  <a:extLst>
                    <a:ext uri="{9D8B030D-6E8A-4147-A177-3AD203B41FA5}">
                      <a16:colId xmlns="" xmlns:a16="http://schemas.microsoft.com/office/drawing/2014/main" val="20003"/>
                    </a:ext>
                  </a:extLst>
                </a:gridCol>
              </a:tblGrid>
              <a:tr h="407015">
                <a:tc>
                  <a:txBody>
                    <a:bodyPr/>
                    <a:lstStyle/>
                    <a:p>
                      <a:pPr algn="ctr">
                        <a:lnSpc>
                          <a:spcPct val="200000"/>
                        </a:lnSpc>
                      </a:pPr>
                      <a:r>
                        <a:rPr lang="en-US" dirty="0">
                          <a:solidFill>
                            <a:schemeClr val="accent5">
                              <a:lumMod val="50000"/>
                            </a:schemeClr>
                          </a:solidFill>
                          <a:latin typeface="Californian FB" panose="0207040306080B030204" pitchFamily="18" charset="0"/>
                        </a:rPr>
                        <a:t>S.NO</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JOURNAL</a:t>
                      </a:r>
                      <a:r>
                        <a:rPr lang="en-US" dirty="0">
                          <a:latin typeface="Californian FB" panose="0207040306080B030204" pitchFamily="18" charset="0"/>
                        </a:rPr>
                        <a:t> </a:t>
                      </a:r>
                      <a:r>
                        <a:rPr lang="en-US" dirty="0">
                          <a:solidFill>
                            <a:schemeClr val="accent5">
                              <a:lumMod val="50000"/>
                            </a:schemeClr>
                          </a:solidFill>
                          <a:latin typeface="Californian FB" panose="0207040306080B030204" pitchFamily="18" charset="0"/>
                        </a:rPr>
                        <a:t>DETAILS </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TECHNIQUES</a:t>
                      </a:r>
                      <a:r>
                        <a:rPr lang="en-US" dirty="0">
                          <a:latin typeface="Californian FB" panose="0207040306080B030204" pitchFamily="18" charset="0"/>
                        </a:rPr>
                        <a:t> </a:t>
                      </a:r>
                      <a:r>
                        <a:rPr lang="en-US" dirty="0">
                          <a:solidFill>
                            <a:schemeClr val="accent5">
                              <a:lumMod val="50000"/>
                            </a:schemeClr>
                          </a:solidFill>
                          <a:latin typeface="Californian FB" panose="0207040306080B030204" pitchFamily="18" charset="0"/>
                        </a:rPr>
                        <a:t>USED</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INFERENCE</a:t>
                      </a:r>
                    </a:p>
                  </a:txBody>
                  <a:tcPr>
                    <a:solidFill>
                      <a:schemeClr val="accent6"/>
                    </a:solidFill>
                  </a:tcPr>
                </a:tc>
                <a:extLst>
                  <a:ext uri="{0D108BD9-81ED-4DB2-BD59-A6C34878D82A}">
                    <a16:rowId xmlns="" xmlns:a16="http://schemas.microsoft.com/office/drawing/2014/main" val="10000"/>
                  </a:ext>
                </a:extLst>
              </a:tr>
              <a:tr h="930321">
                <a:tc>
                  <a:txBody>
                    <a:bodyPr/>
                    <a:lstStyle/>
                    <a:p>
                      <a:pPr algn="ctr"/>
                      <a:r>
                        <a:rPr lang="en-US" dirty="0">
                          <a:latin typeface="+mn-lt"/>
                        </a:rPr>
                        <a:t>1.</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SMART FOOD SERVING ROBOT IN RESTAURANT(</a:t>
                      </a:r>
                      <a:r>
                        <a:rPr lang="en-US" sz="1800" b="1" i="1" u="none" strike="noStrike" kern="1200" baseline="0" dirty="0" smtClean="0">
                          <a:solidFill>
                            <a:schemeClr val="dk1"/>
                          </a:solidFill>
                          <a:latin typeface="+mn-lt"/>
                          <a:ea typeface="+mn-ea"/>
                          <a:cs typeface="+mn-cs"/>
                        </a:rPr>
                        <a:t>March 2019)</a:t>
                      </a:r>
                      <a:endParaRPr lang="en-US" dirty="0">
                        <a:latin typeface="+mn-lt"/>
                      </a:endParaRPr>
                    </a:p>
                  </a:txBody>
                  <a:tcPr/>
                </a:tc>
                <a:tc>
                  <a:txBody>
                    <a:bodyPr/>
                    <a:lstStyle/>
                    <a:p>
                      <a:r>
                        <a:rPr lang="en-US" sz="1800" b="0" i="0" u="none" strike="noStrike" kern="1200" baseline="0" dirty="0" smtClean="0">
                          <a:solidFill>
                            <a:schemeClr val="dk1"/>
                          </a:solidFill>
                          <a:latin typeface="+mn-lt"/>
                          <a:ea typeface="+mn-ea"/>
                          <a:cs typeface="+mn-cs"/>
                        </a:rPr>
                        <a:t>Line follower, Obstacle detector, Hand movement, Wireless technology, Position detector</a:t>
                      </a:r>
                    </a:p>
                  </a:txBody>
                  <a:tcPr/>
                </a:tc>
                <a:tc>
                  <a:txBody>
                    <a:bodyPr/>
                    <a:lstStyle/>
                    <a:p>
                      <a:r>
                        <a:rPr lang="en-US" dirty="0" smtClean="0">
                          <a:latin typeface="+mn-lt"/>
                        </a:rPr>
                        <a:t>Learnt to construct a solid base</a:t>
                      </a:r>
                      <a:r>
                        <a:rPr lang="en-US" baseline="0" dirty="0" smtClean="0">
                          <a:latin typeface="+mn-lt"/>
                        </a:rPr>
                        <a:t> with proper mechanism and made it work.</a:t>
                      </a:r>
                      <a:endParaRPr lang="en-US" dirty="0">
                        <a:latin typeface="+mn-lt"/>
                      </a:endParaRPr>
                    </a:p>
                  </a:txBody>
                  <a:tcPr/>
                </a:tc>
                <a:extLst>
                  <a:ext uri="{0D108BD9-81ED-4DB2-BD59-A6C34878D82A}">
                    <a16:rowId xmlns="" xmlns:a16="http://schemas.microsoft.com/office/drawing/2014/main" val="10001"/>
                  </a:ext>
                </a:extLst>
              </a:tr>
              <a:tr h="581451">
                <a:tc>
                  <a:txBody>
                    <a:bodyPr/>
                    <a:lstStyle/>
                    <a:p>
                      <a:pPr algn="ctr"/>
                      <a:r>
                        <a:rPr lang="en-IN" dirty="0">
                          <a:latin typeface="+mn-lt"/>
                        </a:rPr>
                        <a:t>2. </a:t>
                      </a:r>
                    </a:p>
                  </a:txBody>
                  <a:tcPr/>
                </a:tc>
                <a:tc>
                  <a:txBody>
                    <a:bodyPr/>
                    <a:lstStyle/>
                    <a:p>
                      <a:r>
                        <a:rPr lang="en-US" sz="1800" b="1" i="0" kern="1200" dirty="0" smtClean="0">
                          <a:solidFill>
                            <a:schemeClr val="dk1"/>
                          </a:solidFill>
                          <a:effectLst/>
                          <a:latin typeface="+mn-lt"/>
                          <a:ea typeface="+mn-ea"/>
                          <a:cs typeface="+mn-cs"/>
                        </a:rPr>
                        <a:t>DEVELOPING A MULTIPLE-ANGLE HAND-GESTURE-RECOGNITION SYSTEM (</a:t>
                      </a:r>
                      <a:r>
                        <a:rPr lang="en-US" sz="1800" b="1" i="1" kern="1200" dirty="0" smtClean="0">
                          <a:solidFill>
                            <a:schemeClr val="dk1"/>
                          </a:solidFill>
                          <a:effectLst/>
                          <a:latin typeface="+mn-lt"/>
                          <a:ea typeface="+mn-ea"/>
                          <a:cs typeface="+mn-cs"/>
                        </a:rPr>
                        <a:t>November</a:t>
                      </a:r>
                      <a:r>
                        <a:rPr lang="en-US" sz="1800" b="1" i="1" kern="1200" baseline="0" dirty="0" smtClean="0">
                          <a:solidFill>
                            <a:schemeClr val="dk1"/>
                          </a:solidFill>
                          <a:effectLst/>
                          <a:latin typeface="+mn-lt"/>
                          <a:ea typeface="+mn-ea"/>
                          <a:cs typeface="+mn-cs"/>
                        </a:rPr>
                        <a:t> 2007</a:t>
                      </a:r>
                      <a:r>
                        <a:rPr lang="en-US" sz="1800" b="1" i="0" kern="1200" dirty="0" smtClean="0">
                          <a:solidFill>
                            <a:schemeClr val="dk1"/>
                          </a:solidFill>
                          <a:effectLst/>
                          <a:latin typeface="+mn-lt"/>
                          <a:ea typeface="+mn-ea"/>
                          <a:cs typeface="+mn-cs"/>
                        </a:rPr>
                        <a:t>)</a:t>
                      </a:r>
                      <a:endParaRPr lang="en-IN" b="1"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latin typeface="+mn-lt"/>
                        </a:rPr>
                        <a:t>Gesture</a:t>
                      </a:r>
                      <a:r>
                        <a:rPr lang="en-IN" baseline="0" dirty="0" smtClean="0">
                          <a:latin typeface="+mn-lt"/>
                        </a:rPr>
                        <a:t> Recognition</a:t>
                      </a:r>
                      <a:endParaRPr lang="en-IN" dirty="0" smtClean="0">
                        <a:latin typeface="+mn-lt"/>
                      </a:endParaRPr>
                    </a:p>
                    <a:p>
                      <a:endParaRPr lang="en-IN" dirty="0">
                        <a:latin typeface="+mn-lt"/>
                      </a:endParaRPr>
                    </a:p>
                  </a:txBody>
                  <a:tcPr/>
                </a:tc>
                <a:tc>
                  <a:txBody>
                    <a:bodyPr/>
                    <a:lstStyle/>
                    <a:p>
                      <a:endParaRPr lang="en-IN" dirty="0">
                        <a:latin typeface="+mn-lt"/>
                      </a:endParaRPr>
                    </a:p>
                  </a:txBody>
                  <a:tcPr/>
                </a:tc>
                <a:extLst>
                  <a:ext uri="{0D108BD9-81ED-4DB2-BD59-A6C34878D82A}">
                    <a16:rowId xmlns="" xmlns:a16="http://schemas.microsoft.com/office/drawing/2014/main" val="10002"/>
                  </a:ext>
                </a:extLst>
              </a:tr>
              <a:tr h="930321">
                <a:tc>
                  <a:txBody>
                    <a:bodyPr/>
                    <a:lstStyle/>
                    <a:p>
                      <a:pPr algn="ctr"/>
                      <a:r>
                        <a:rPr lang="en-IN" dirty="0">
                          <a:latin typeface="+mn-lt"/>
                        </a:rPr>
                        <a:t>3. </a:t>
                      </a:r>
                    </a:p>
                  </a:txBody>
                  <a:tcPr/>
                </a:tc>
                <a:tc>
                  <a:txBody>
                    <a:bodyPr/>
                    <a:lstStyle/>
                    <a:p>
                      <a:r>
                        <a:rPr lang="en-IN" b="1" dirty="0" smtClean="0">
                          <a:latin typeface="+mn-lt"/>
                        </a:rPr>
                        <a:t>PERISTALTIC PUMPS (</a:t>
                      </a:r>
                      <a:r>
                        <a:rPr lang="en-IN" b="1" i="1" dirty="0" smtClean="0">
                          <a:latin typeface="+mn-lt"/>
                        </a:rPr>
                        <a:t>January</a:t>
                      </a:r>
                      <a:r>
                        <a:rPr lang="en-IN" b="1" i="1" baseline="0" dirty="0" smtClean="0">
                          <a:latin typeface="+mn-lt"/>
                        </a:rPr>
                        <a:t> 2015</a:t>
                      </a:r>
                      <a:r>
                        <a:rPr lang="en-IN" b="1" dirty="0" smtClean="0">
                          <a:latin typeface="+mn-lt"/>
                        </a:rPr>
                        <a:t>)</a:t>
                      </a:r>
                      <a:endParaRPr lang="en-IN" b="1" dirty="0">
                        <a:latin typeface="+mn-lt"/>
                      </a:endParaRPr>
                    </a:p>
                  </a:txBody>
                  <a:tcPr/>
                </a:tc>
                <a:tc>
                  <a:txBody>
                    <a:bodyPr/>
                    <a:lstStyle/>
                    <a:p>
                      <a:r>
                        <a:rPr lang="en-IN" dirty="0" smtClean="0">
                          <a:latin typeface="+mn-lt"/>
                        </a:rPr>
                        <a:t>Peristalsis and</a:t>
                      </a:r>
                      <a:r>
                        <a:rPr lang="en-IN" baseline="0" dirty="0" smtClean="0">
                          <a:latin typeface="+mn-lt"/>
                        </a:rPr>
                        <a:t> pressure pumps</a:t>
                      </a:r>
                      <a:endParaRPr lang="en-IN" dirty="0">
                        <a:latin typeface="+mn-lt"/>
                      </a:endParaRPr>
                    </a:p>
                  </a:txBody>
                  <a:tcPr/>
                </a:tc>
                <a:tc>
                  <a:txBody>
                    <a:bodyPr/>
                    <a:lstStyle/>
                    <a:p>
                      <a:r>
                        <a:rPr lang="en-IN" dirty="0" smtClean="0">
                          <a:latin typeface="+mn-lt"/>
                        </a:rPr>
                        <a:t>Learnt how to work with </a:t>
                      </a:r>
                      <a:r>
                        <a:rPr lang="en-IN" dirty="0" smtClean="0">
                          <a:latin typeface="+mn-lt"/>
                        </a:rPr>
                        <a:t> </a:t>
                      </a:r>
                      <a:r>
                        <a:rPr lang="en-IN" dirty="0" smtClean="0">
                          <a:latin typeface="+mn-lt"/>
                        </a:rPr>
                        <a:t>DC</a:t>
                      </a:r>
                      <a:r>
                        <a:rPr lang="en-IN" baseline="0" dirty="0" smtClean="0">
                          <a:latin typeface="+mn-lt"/>
                        </a:rPr>
                        <a:t> pumps.</a:t>
                      </a:r>
                      <a:endParaRPr lang="en-IN" dirty="0">
                        <a:latin typeface="+mn-lt"/>
                      </a:endParaRPr>
                    </a:p>
                  </a:txBody>
                  <a:tcPr/>
                </a:tc>
                <a:extLst>
                  <a:ext uri="{0D108BD9-81ED-4DB2-BD59-A6C34878D82A}">
                    <a16:rowId xmlns="" xmlns:a16="http://schemas.microsoft.com/office/drawing/2014/main" val="10003"/>
                  </a:ext>
                </a:extLst>
              </a:tr>
              <a:tr h="930321">
                <a:tc>
                  <a:txBody>
                    <a:bodyPr/>
                    <a:lstStyle/>
                    <a:p>
                      <a:pPr algn="ctr"/>
                      <a:r>
                        <a:rPr lang="en-IN" dirty="0" smtClean="0">
                          <a:latin typeface="+mn-lt"/>
                        </a:rPr>
                        <a:t>4.</a:t>
                      </a:r>
                      <a:endParaRPr lang="en-IN" dirty="0">
                        <a:latin typeface="+mn-lt"/>
                      </a:endParaRPr>
                    </a:p>
                  </a:txBody>
                  <a:tcPr/>
                </a:tc>
                <a:tc>
                  <a:txBody>
                    <a:bodyPr/>
                    <a:lstStyle/>
                    <a:p>
                      <a:r>
                        <a:rPr lang="en-US" sz="1800" b="1" i="0" kern="1200" dirty="0" smtClean="0">
                          <a:solidFill>
                            <a:schemeClr val="dk1"/>
                          </a:solidFill>
                          <a:effectLst/>
                          <a:latin typeface="+mn-lt"/>
                          <a:ea typeface="+mn-ea"/>
                          <a:cs typeface="+mn-cs"/>
                        </a:rPr>
                        <a:t>WAVING REAL-HAND GESTURES (</a:t>
                      </a:r>
                      <a:r>
                        <a:rPr lang="en-US" sz="1800" b="1" i="1" kern="1200" dirty="0" smtClean="0">
                          <a:solidFill>
                            <a:schemeClr val="dk1"/>
                          </a:solidFill>
                          <a:effectLst/>
                          <a:latin typeface="+mn-lt"/>
                          <a:ea typeface="+mn-ea"/>
                          <a:cs typeface="+mn-cs"/>
                        </a:rPr>
                        <a:t>April 2007</a:t>
                      </a:r>
                      <a:r>
                        <a:rPr lang="en-US" sz="1800" b="1" i="0" kern="1200" dirty="0" smtClean="0">
                          <a:solidFill>
                            <a:schemeClr val="dk1"/>
                          </a:solidFill>
                          <a:effectLst/>
                          <a:latin typeface="+mn-lt"/>
                          <a:ea typeface="+mn-ea"/>
                          <a:cs typeface="+mn-cs"/>
                        </a:rPr>
                        <a:t>)</a:t>
                      </a:r>
                      <a:endParaRPr lang="en-IN" b="1"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latin typeface="+mn-lt"/>
                        </a:rPr>
                        <a:t>Gesture</a:t>
                      </a:r>
                      <a:r>
                        <a:rPr lang="en-IN" baseline="0" dirty="0" smtClean="0">
                          <a:latin typeface="+mn-lt"/>
                        </a:rPr>
                        <a:t> Recognition</a:t>
                      </a:r>
                      <a:endParaRPr lang="en-IN" dirty="0" smtClean="0">
                        <a:latin typeface="+mn-lt"/>
                      </a:endParaRPr>
                    </a:p>
                    <a:p>
                      <a:endParaRPr lang="en-IN" dirty="0">
                        <a:latin typeface="+mn-lt"/>
                      </a:endParaRPr>
                    </a:p>
                  </a:txBody>
                  <a:tcPr/>
                </a:tc>
                <a:tc>
                  <a:txBody>
                    <a:bodyPr/>
                    <a:lstStyle/>
                    <a:p>
                      <a:endParaRPr lang="en-IN" dirty="0">
                        <a:latin typeface="+mn-lt"/>
                      </a:endParaRPr>
                    </a:p>
                  </a:txBody>
                  <a:tcPr/>
                </a:tc>
              </a:tr>
            </a:tbl>
          </a:graphicData>
        </a:graphic>
      </p:graphicFrame>
    </p:spTree>
    <p:extLst>
      <p:ext uri="{BB962C8B-B14F-4D97-AF65-F5344CB8AC3E}">
        <p14:creationId xmlns:p14="http://schemas.microsoft.com/office/powerpoint/2010/main" val="310732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32736330"/>
              </p:ext>
            </p:extLst>
          </p:nvPr>
        </p:nvGraphicFramePr>
        <p:xfrm>
          <a:off x="838198" y="1570492"/>
          <a:ext cx="10024536" cy="3033441"/>
        </p:xfrm>
        <a:graphic>
          <a:graphicData uri="http://schemas.openxmlformats.org/drawingml/2006/table">
            <a:tbl>
              <a:tblPr firstRow="1" bandRow="1">
                <a:tableStyleId>{5C22544A-7EE6-4342-B048-85BDC9FD1C3A}</a:tableStyleId>
              </a:tblPr>
              <a:tblGrid>
                <a:gridCol w="1322573">
                  <a:extLst>
                    <a:ext uri="{9D8B030D-6E8A-4147-A177-3AD203B41FA5}">
                      <a16:colId xmlns="" xmlns:a16="http://schemas.microsoft.com/office/drawing/2014/main" val="20000"/>
                    </a:ext>
                  </a:extLst>
                </a:gridCol>
                <a:gridCol w="3689695">
                  <a:extLst>
                    <a:ext uri="{9D8B030D-6E8A-4147-A177-3AD203B41FA5}">
                      <a16:colId xmlns="" xmlns:a16="http://schemas.microsoft.com/office/drawing/2014/main" val="20001"/>
                    </a:ext>
                  </a:extLst>
                </a:gridCol>
                <a:gridCol w="2506134">
                  <a:extLst>
                    <a:ext uri="{9D8B030D-6E8A-4147-A177-3AD203B41FA5}">
                      <a16:colId xmlns="" xmlns:a16="http://schemas.microsoft.com/office/drawing/2014/main" val="20002"/>
                    </a:ext>
                  </a:extLst>
                </a:gridCol>
                <a:gridCol w="2506134">
                  <a:extLst>
                    <a:ext uri="{9D8B030D-6E8A-4147-A177-3AD203B41FA5}">
                      <a16:colId xmlns="" xmlns:a16="http://schemas.microsoft.com/office/drawing/2014/main" val="20003"/>
                    </a:ext>
                  </a:extLst>
                </a:gridCol>
              </a:tblGrid>
              <a:tr h="407015">
                <a:tc>
                  <a:txBody>
                    <a:bodyPr/>
                    <a:lstStyle/>
                    <a:p>
                      <a:pPr algn="ctr">
                        <a:lnSpc>
                          <a:spcPct val="200000"/>
                        </a:lnSpc>
                      </a:pPr>
                      <a:r>
                        <a:rPr lang="en-US" dirty="0">
                          <a:solidFill>
                            <a:schemeClr val="accent5">
                              <a:lumMod val="50000"/>
                            </a:schemeClr>
                          </a:solidFill>
                          <a:latin typeface="Californian FB" panose="0207040306080B030204" pitchFamily="18" charset="0"/>
                        </a:rPr>
                        <a:t>S.NO</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JOURNAL</a:t>
                      </a:r>
                      <a:r>
                        <a:rPr lang="en-US" dirty="0">
                          <a:latin typeface="Californian FB" panose="0207040306080B030204" pitchFamily="18" charset="0"/>
                        </a:rPr>
                        <a:t> </a:t>
                      </a:r>
                      <a:r>
                        <a:rPr lang="en-US" dirty="0">
                          <a:solidFill>
                            <a:schemeClr val="accent5">
                              <a:lumMod val="50000"/>
                            </a:schemeClr>
                          </a:solidFill>
                          <a:latin typeface="Californian FB" panose="0207040306080B030204" pitchFamily="18" charset="0"/>
                        </a:rPr>
                        <a:t>DETAILS </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TECHNIQUES</a:t>
                      </a:r>
                      <a:r>
                        <a:rPr lang="en-US" dirty="0">
                          <a:latin typeface="Californian FB" panose="0207040306080B030204" pitchFamily="18" charset="0"/>
                        </a:rPr>
                        <a:t> </a:t>
                      </a:r>
                      <a:r>
                        <a:rPr lang="en-US" dirty="0">
                          <a:solidFill>
                            <a:schemeClr val="accent5">
                              <a:lumMod val="50000"/>
                            </a:schemeClr>
                          </a:solidFill>
                          <a:latin typeface="Californian FB" panose="0207040306080B030204" pitchFamily="18" charset="0"/>
                        </a:rPr>
                        <a:t>USED</a:t>
                      </a:r>
                    </a:p>
                  </a:txBody>
                  <a:tcPr>
                    <a:solidFill>
                      <a:schemeClr val="accent6"/>
                    </a:solidFill>
                  </a:tcPr>
                </a:tc>
                <a:tc>
                  <a:txBody>
                    <a:bodyPr/>
                    <a:lstStyle/>
                    <a:p>
                      <a:pPr algn="ctr">
                        <a:lnSpc>
                          <a:spcPct val="200000"/>
                        </a:lnSpc>
                      </a:pPr>
                      <a:r>
                        <a:rPr lang="en-US" dirty="0">
                          <a:solidFill>
                            <a:schemeClr val="accent5">
                              <a:lumMod val="50000"/>
                            </a:schemeClr>
                          </a:solidFill>
                          <a:latin typeface="Californian FB" panose="0207040306080B030204" pitchFamily="18" charset="0"/>
                        </a:rPr>
                        <a:t>INFERENCE</a:t>
                      </a:r>
                    </a:p>
                  </a:txBody>
                  <a:tcPr>
                    <a:solidFill>
                      <a:schemeClr val="accent6"/>
                    </a:solidFill>
                  </a:tcPr>
                </a:tc>
                <a:extLst>
                  <a:ext uri="{0D108BD9-81ED-4DB2-BD59-A6C34878D82A}">
                    <a16:rowId xmlns="" xmlns:a16="http://schemas.microsoft.com/office/drawing/2014/main" val="10000"/>
                  </a:ext>
                </a:extLst>
              </a:tr>
              <a:tr h="930321">
                <a:tc>
                  <a:txBody>
                    <a:bodyPr/>
                    <a:lstStyle/>
                    <a:p>
                      <a:pPr algn="ctr"/>
                      <a:r>
                        <a:rPr lang="en-US" dirty="0" smtClean="0">
                          <a:latin typeface="+mn-lt"/>
                        </a:rPr>
                        <a:t>5.</a:t>
                      </a:r>
                      <a:endParaRPr lang="en-US" dirty="0">
                        <a:latin typeface="+mn-lt"/>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dirty="0" smtClean="0">
                          <a:latin typeface="+mn-lt"/>
                        </a:rPr>
                        <a:t>COLOR RECOGNITION</a:t>
                      </a:r>
                      <a:r>
                        <a:rPr lang="en-US" b="1" baseline="0" dirty="0" smtClean="0">
                          <a:latin typeface="+mn-lt"/>
                        </a:rPr>
                        <a:t> ROBOT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b="1" i="0" baseline="0" dirty="0" smtClean="0">
                          <a:latin typeface="+mn-lt"/>
                        </a:rPr>
                        <a:t>(</a:t>
                      </a:r>
                      <a:r>
                        <a:rPr lang="en-US" b="1" i="1" baseline="0" dirty="0" smtClean="0">
                          <a:latin typeface="+mn-lt"/>
                        </a:rPr>
                        <a:t>May 2011</a:t>
                      </a:r>
                      <a:r>
                        <a:rPr lang="en-US" b="1" i="0" baseline="0" dirty="0" smtClean="0">
                          <a:latin typeface="+mn-lt"/>
                        </a:rPr>
                        <a:t>)</a:t>
                      </a:r>
                      <a:endParaRPr lang="en-US" b="1" i="0" dirty="0">
                        <a:latin typeface="+mn-lt"/>
                      </a:endParaRPr>
                    </a:p>
                  </a:txBody>
                  <a:tcPr/>
                </a:tc>
                <a:tc>
                  <a:txBody>
                    <a:bodyPr/>
                    <a:lstStyle/>
                    <a:p>
                      <a:r>
                        <a:rPr lang="en-US" sz="1800" b="0" i="0" u="none" strike="noStrike" kern="1200" baseline="0" dirty="0" smtClean="0">
                          <a:solidFill>
                            <a:schemeClr val="dk1"/>
                          </a:solidFill>
                          <a:latin typeface="+mn-lt"/>
                          <a:ea typeface="+mn-ea"/>
                          <a:cs typeface="+mn-cs"/>
                        </a:rPr>
                        <a:t>Color recognition </a:t>
                      </a:r>
                    </a:p>
                  </a:txBody>
                  <a:tcPr/>
                </a:tc>
                <a:tc>
                  <a:txBody>
                    <a:bodyPr/>
                    <a:lstStyle/>
                    <a:p>
                      <a:r>
                        <a:rPr lang="en-US" dirty="0" smtClean="0">
                          <a:latin typeface="+mn-lt"/>
                        </a:rPr>
                        <a:t>Learnt</a:t>
                      </a:r>
                      <a:r>
                        <a:rPr lang="en-US" baseline="0" dirty="0" smtClean="0">
                          <a:latin typeface="+mn-lt"/>
                        </a:rPr>
                        <a:t> how to interface a color sensor and operate it.</a:t>
                      </a:r>
                      <a:endParaRPr lang="en-US" dirty="0">
                        <a:latin typeface="+mn-lt"/>
                      </a:endParaRPr>
                    </a:p>
                  </a:txBody>
                  <a:tcPr/>
                </a:tc>
                <a:extLst>
                  <a:ext uri="{0D108BD9-81ED-4DB2-BD59-A6C34878D82A}">
                    <a16:rowId xmlns="" xmlns:a16="http://schemas.microsoft.com/office/drawing/2014/main" val="10001"/>
                  </a:ext>
                </a:extLst>
              </a:tr>
              <a:tr h="930321">
                <a:tc>
                  <a:txBody>
                    <a:bodyPr/>
                    <a:lstStyle/>
                    <a:p>
                      <a:pPr algn="ctr"/>
                      <a:r>
                        <a:rPr lang="en-US" dirty="0" smtClean="0">
                          <a:latin typeface="+mn-lt"/>
                        </a:rPr>
                        <a:t>6.</a:t>
                      </a:r>
                      <a:endParaRPr lang="en-US" dirty="0">
                        <a:latin typeface="+mn-lt"/>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DESIGN AND FABRICATION OF PICK AND PLACE ROBOTIC (</a:t>
                      </a:r>
                      <a:r>
                        <a:rPr lang="en-US" sz="1800" b="1" i="1" u="none" strike="noStrike" kern="1200" baseline="0" dirty="0" smtClean="0">
                          <a:solidFill>
                            <a:schemeClr val="dk1"/>
                          </a:solidFill>
                          <a:latin typeface="+mn-lt"/>
                          <a:ea typeface="+mn-ea"/>
                          <a:cs typeface="+mn-cs"/>
                        </a:rPr>
                        <a:t>August 2020</a:t>
                      </a:r>
                      <a:r>
                        <a:rPr lang="en-US" sz="1800" b="1" i="0" u="none" strike="noStrike" kern="1200" baseline="0" dirty="0" smtClean="0">
                          <a:solidFill>
                            <a:schemeClr val="dk1"/>
                          </a:solidFill>
                          <a:latin typeface="+mn-lt"/>
                          <a:ea typeface="+mn-ea"/>
                          <a:cs typeface="+mn-cs"/>
                        </a:rPr>
                        <a:t>)</a:t>
                      </a:r>
                      <a:endParaRPr lang="en-US" b="1" i="0" dirty="0">
                        <a:latin typeface="+mn-lt"/>
                      </a:endParaRPr>
                    </a:p>
                  </a:txBody>
                  <a:tcPr/>
                </a:tc>
                <a:tc>
                  <a:txBody>
                    <a:bodyPr/>
                    <a:lstStyle/>
                    <a:p>
                      <a:r>
                        <a:rPr lang="en-US" sz="1800" b="0" i="0" u="none" strike="noStrike" kern="1200" baseline="0" dirty="0" smtClean="0">
                          <a:solidFill>
                            <a:schemeClr val="dk1"/>
                          </a:solidFill>
                          <a:latin typeface="+mn-lt"/>
                          <a:ea typeface="+mn-ea"/>
                          <a:cs typeface="+mn-cs"/>
                        </a:rPr>
                        <a:t>Robot arm fabrication</a:t>
                      </a:r>
                    </a:p>
                  </a:txBody>
                  <a:tcPr/>
                </a:tc>
                <a:tc>
                  <a:txBody>
                    <a:bodyPr/>
                    <a:lstStyle/>
                    <a:p>
                      <a:r>
                        <a:rPr lang="en-US" dirty="0" smtClean="0">
                          <a:latin typeface="+mn-lt"/>
                        </a:rPr>
                        <a:t>Learnt which</a:t>
                      </a:r>
                      <a:r>
                        <a:rPr lang="en-US" baseline="0" dirty="0" smtClean="0">
                          <a:latin typeface="+mn-lt"/>
                        </a:rPr>
                        <a:t> materials are compatible for construction and fabrication of a robotic arm.</a:t>
                      </a:r>
                      <a:endParaRPr lang="en-US" dirty="0">
                        <a:latin typeface="+mn-lt"/>
                      </a:endParaRPr>
                    </a:p>
                  </a:txBody>
                  <a:tcPr/>
                </a:tc>
              </a:tr>
            </a:tbl>
          </a:graphicData>
        </a:graphic>
      </p:graphicFrame>
      <p:sp>
        <p:nvSpPr>
          <p:cNvPr id="7" name="Title 1"/>
          <p:cNvSpPr>
            <a:spLocks noGrp="1"/>
          </p:cNvSpPr>
          <p:nvPr>
            <p:ph type="title"/>
          </p:nvPr>
        </p:nvSpPr>
        <p:spPr>
          <a:xfrm>
            <a:off x="0" y="0"/>
            <a:ext cx="12192000" cy="1324597"/>
          </a:xfrm>
          <a:solidFill>
            <a:schemeClr val="accent6"/>
          </a:solidFill>
        </p:spPr>
        <p:txBody>
          <a:bodyPr>
            <a:normAutofit/>
          </a:bodyPr>
          <a:lstStyle/>
          <a:p>
            <a:r>
              <a:rPr lang="en-IN" sz="6600" dirty="0">
                <a:solidFill>
                  <a:schemeClr val="accent5">
                    <a:lumMod val="50000"/>
                  </a:schemeClr>
                </a:solidFill>
                <a:latin typeface="Californian FB" panose="0207040306080B030204" pitchFamily="18" charset="0"/>
              </a:rPr>
              <a:t>LITERATURE</a:t>
            </a:r>
            <a:r>
              <a:rPr lang="en-IN" sz="6600" dirty="0">
                <a:solidFill>
                  <a:schemeClr val="bg1"/>
                </a:solidFill>
                <a:latin typeface="Californian FB" panose="0207040306080B030204" pitchFamily="18" charset="0"/>
              </a:rPr>
              <a:t> </a:t>
            </a:r>
            <a:r>
              <a:rPr lang="en-IN" sz="6600" dirty="0">
                <a:solidFill>
                  <a:schemeClr val="accent5">
                    <a:lumMod val="50000"/>
                  </a:schemeClr>
                </a:solidFill>
                <a:latin typeface="Californian FB" panose="0207040306080B030204" pitchFamily="18" charset="0"/>
              </a:rPr>
              <a:t>SURVEY</a:t>
            </a:r>
          </a:p>
        </p:txBody>
      </p:sp>
    </p:spTree>
    <p:extLst>
      <p:ext uri="{BB962C8B-B14F-4D97-AF65-F5344CB8AC3E}">
        <p14:creationId xmlns:p14="http://schemas.microsoft.com/office/powerpoint/2010/main" val="53238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358781"/>
          </a:xfrm>
          <a:solidFill>
            <a:schemeClr val="accent6"/>
          </a:solidFill>
        </p:spPr>
        <p:txBody>
          <a:bodyPr>
            <a:normAutofit/>
          </a:bodyPr>
          <a:lstStyle/>
          <a:p>
            <a:r>
              <a:rPr lang="en-IN" sz="6600" dirty="0">
                <a:solidFill>
                  <a:schemeClr val="accent5">
                    <a:lumMod val="50000"/>
                  </a:schemeClr>
                </a:solidFill>
                <a:latin typeface="Californian FB" panose="0207040306080B030204" pitchFamily="18" charset="0"/>
              </a:rPr>
              <a:t> BLOCK DIAGRAM</a:t>
            </a:r>
          </a:p>
        </p:txBody>
      </p:sp>
      <p:sp>
        <p:nvSpPr>
          <p:cNvPr id="5" name="TextBox 4"/>
          <p:cNvSpPr txBox="1"/>
          <p:nvPr/>
        </p:nvSpPr>
        <p:spPr>
          <a:xfrm>
            <a:off x="384560" y="1572426"/>
            <a:ext cx="3425439" cy="369332"/>
          </a:xfrm>
          <a:prstGeom prst="rect">
            <a:avLst/>
          </a:prstGeom>
          <a:noFill/>
        </p:spPr>
        <p:txBody>
          <a:bodyPr wrap="square" rtlCol="0">
            <a:spAutoFit/>
          </a:bodyPr>
          <a:lstStyle/>
          <a:p>
            <a:r>
              <a:rPr lang="en-IN" b="1" dirty="0" smtClean="0">
                <a:solidFill>
                  <a:schemeClr val="accent6">
                    <a:lumMod val="50000"/>
                  </a:schemeClr>
                </a:solidFill>
              </a:rPr>
              <a:t>MOBILE DISPENSER ROBOT</a:t>
            </a:r>
            <a:endParaRPr lang="en-IN" b="1" dirty="0">
              <a:solidFill>
                <a:schemeClr val="accent6">
                  <a:lumMod val="50000"/>
                </a:schemeClr>
              </a:solidFill>
            </a:endParaRPr>
          </a:p>
        </p:txBody>
      </p:sp>
      <p:pic>
        <p:nvPicPr>
          <p:cNvPr id="2050" name="Picture 2" descr="https://cdn.discordapp.com/attachments/777932931192062039/821686545743347732/block_diagram_dra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083" y="2328334"/>
            <a:ext cx="5758217" cy="404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1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093862"/>
          </a:xfrm>
          <a:solidFill>
            <a:schemeClr val="accent6"/>
          </a:solidFill>
        </p:spPr>
        <p:txBody>
          <a:bodyPr>
            <a:normAutofit fontScale="90000"/>
          </a:bodyPr>
          <a:lstStyle/>
          <a:p>
            <a:pPr>
              <a:lnSpc>
                <a:spcPct val="150000"/>
              </a:lnSpc>
            </a:pPr>
            <a:r>
              <a:rPr lang="en-US" sz="6600" dirty="0" smtClean="0">
                <a:solidFill>
                  <a:schemeClr val="bg1"/>
                </a:solidFill>
                <a:latin typeface="Californian FB" panose="0207040306080B030204" pitchFamily="18" charset="0"/>
              </a:rPr>
              <a:t> </a:t>
            </a:r>
            <a:r>
              <a:rPr lang="en-US" sz="6600" dirty="0" smtClean="0">
                <a:solidFill>
                  <a:schemeClr val="accent5">
                    <a:lumMod val="50000"/>
                  </a:schemeClr>
                </a:solidFill>
                <a:latin typeface="Californian FB" panose="0207040306080B030204" pitchFamily="18" charset="0"/>
              </a:rPr>
              <a:t>PROPOSED METHODOLOGY</a:t>
            </a:r>
            <a:endParaRPr lang="en-US" sz="6600" dirty="0">
              <a:solidFill>
                <a:schemeClr val="accent5">
                  <a:lumMod val="50000"/>
                </a:schemeClr>
              </a:solidFill>
              <a:latin typeface="Californian FB" panose="0207040306080B030204" pitchFamily="18" charset="0"/>
            </a:endParaRPr>
          </a:p>
        </p:txBody>
      </p:sp>
      <p:sp>
        <p:nvSpPr>
          <p:cNvPr id="5" name="TextBox 4"/>
          <p:cNvSpPr txBox="1"/>
          <p:nvPr/>
        </p:nvSpPr>
        <p:spPr>
          <a:xfrm>
            <a:off x="324739" y="1298962"/>
            <a:ext cx="11365908" cy="47089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Robot is summoned </a:t>
            </a:r>
            <a:r>
              <a:rPr lang="en-US" sz="2000" dirty="0" smtClean="0">
                <a:solidFill>
                  <a:schemeClr val="accent5">
                    <a:lumMod val="50000"/>
                  </a:schemeClr>
                </a:solidFill>
              </a:rPr>
              <a:t>via 27MHz </a:t>
            </a:r>
            <a:r>
              <a:rPr lang="en-US" sz="2000" dirty="0" smtClean="0">
                <a:solidFill>
                  <a:schemeClr val="accent5">
                    <a:lumMod val="50000"/>
                  </a:schemeClr>
                </a:solidFill>
              </a:rPr>
              <a:t>RF Transmitter module using button by the customer.</a:t>
            </a: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Robot base receives the message and sets up its path using color sensor (TCS3200) with respect to the message. </a:t>
            </a: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Customer provides input as gestures.</a:t>
            </a: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Gesture is processed by Raspberry </a:t>
            </a:r>
            <a:r>
              <a:rPr lang="en-US" sz="2000" dirty="0" smtClean="0">
                <a:solidFill>
                  <a:schemeClr val="accent5">
                    <a:lumMod val="50000"/>
                  </a:schemeClr>
                </a:solidFill>
              </a:rPr>
              <a:t>Pi </a:t>
            </a:r>
            <a:r>
              <a:rPr lang="en-US" sz="2000" dirty="0" smtClean="0">
                <a:solidFill>
                  <a:schemeClr val="accent5">
                    <a:lumMod val="50000"/>
                  </a:schemeClr>
                </a:solidFill>
              </a:rPr>
              <a:t>and sent as input to Arduino.</a:t>
            </a: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Arduino controls the movement of Robotic arm using servo motors (SG90 and MG996r).</a:t>
            </a: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Robotic arm picks and places the cup at a desired position </a:t>
            </a:r>
            <a:r>
              <a:rPr lang="en-US" sz="2000" dirty="0" smtClean="0">
                <a:solidFill>
                  <a:schemeClr val="accent5">
                    <a:lumMod val="50000"/>
                  </a:schemeClr>
                </a:solidFill>
              </a:rPr>
              <a:t>below</a:t>
            </a:r>
            <a:r>
              <a:rPr lang="en-US" sz="2000" dirty="0" smtClean="0">
                <a:solidFill>
                  <a:schemeClr val="accent5">
                    <a:lumMod val="50000"/>
                  </a:schemeClr>
                </a:solidFill>
              </a:rPr>
              <a:t> </a:t>
            </a:r>
            <a:r>
              <a:rPr lang="en-US" sz="2000" dirty="0" smtClean="0">
                <a:solidFill>
                  <a:schemeClr val="accent5">
                    <a:lumMod val="50000"/>
                  </a:schemeClr>
                </a:solidFill>
              </a:rPr>
              <a:t>the </a:t>
            </a:r>
            <a:r>
              <a:rPr lang="en-US" sz="2000" dirty="0" smtClean="0">
                <a:solidFill>
                  <a:schemeClr val="accent5">
                    <a:lumMod val="50000"/>
                  </a:schemeClr>
                </a:solidFill>
              </a:rPr>
              <a:t>dispenser.</a:t>
            </a:r>
            <a:endParaRPr lang="en-US" sz="2000" dirty="0" smtClean="0">
              <a:solidFill>
                <a:schemeClr val="accent5">
                  <a:lumMod val="50000"/>
                </a:schemeClr>
              </a:solidFill>
            </a:endParaRPr>
          </a:p>
          <a:p>
            <a:pPr marL="285750" indent="-285750">
              <a:lnSpc>
                <a:spcPct val="150000"/>
              </a:lnSpc>
              <a:buFont typeface="Wingdings" panose="05000000000000000000" pitchFamily="2" charset="2"/>
              <a:buChar char="Ø"/>
            </a:pPr>
            <a:r>
              <a:rPr lang="en-US" sz="2000" dirty="0" smtClean="0">
                <a:solidFill>
                  <a:schemeClr val="accent5">
                    <a:lumMod val="50000"/>
                  </a:schemeClr>
                </a:solidFill>
              </a:rPr>
              <a:t>Robot </a:t>
            </a:r>
            <a:r>
              <a:rPr lang="en-US" sz="2000" dirty="0" smtClean="0">
                <a:solidFill>
                  <a:schemeClr val="accent5">
                    <a:lumMod val="50000"/>
                  </a:schemeClr>
                </a:solidFill>
              </a:rPr>
              <a:t>returns to origin after completing the fore mentioned events and waits for RF signals from next customer.</a:t>
            </a:r>
          </a:p>
          <a:p>
            <a:pPr marL="285750" indent="-285750">
              <a:lnSpc>
                <a:spcPct val="150000"/>
              </a:lnSpc>
              <a:buFont typeface="Wingdings" panose="05000000000000000000" pitchFamily="2" charset="2"/>
              <a:buChar char="Ø"/>
            </a:pPr>
            <a:endParaRPr lang="en-US" sz="2000" dirty="0" smtClean="0">
              <a:solidFill>
                <a:schemeClr val="accent6">
                  <a:lumMod val="50000"/>
                </a:schemeClr>
              </a:solidFill>
            </a:endParaRPr>
          </a:p>
        </p:txBody>
      </p:sp>
    </p:spTree>
    <p:extLst>
      <p:ext uri="{BB962C8B-B14F-4D97-AF65-F5344CB8AC3E}">
        <p14:creationId xmlns:p14="http://schemas.microsoft.com/office/powerpoint/2010/main" val="116100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477328"/>
          </a:xfrm>
          <a:prstGeom prst="rect">
            <a:avLst/>
          </a:prstGeom>
          <a:solidFill>
            <a:schemeClr val="accent6"/>
          </a:solidFill>
        </p:spPr>
        <p:txBody>
          <a:bodyPr wrap="square" rtlCol="0">
            <a:spAutoFit/>
          </a:bodyPr>
          <a:lstStyle/>
          <a:p>
            <a:r>
              <a:rPr lang="en-IN" sz="5400" b="1" dirty="0">
                <a:solidFill>
                  <a:schemeClr val="accent5">
                    <a:lumMod val="50000"/>
                  </a:schemeClr>
                </a:solidFill>
                <a:latin typeface="Californian FB" panose="0207040306080B030204" pitchFamily="18" charset="0"/>
              </a:rPr>
              <a:t>HARDWARE </a:t>
            </a:r>
            <a:r>
              <a:rPr lang="en-IN" sz="5400" b="1" dirty="0" smtClean="0">
                <a:solidFill>
                  <a:schemeClr val="accent5">
                    <a:lumMod val="50000"/>
                  </a:schemeClr>
                </a:solidFill>
                <a:latin typeface="Californian FB" panose="0207040306080B030204" pitchFamily="18" charset="0"/>
              </a:rPr>
              <a:t>REQUIREMENTS</a:t>
            </a:r>
            <a:r>
              <a:rPr lang="en-IN" sz="3600" dirty="0"/>
              <a:t/>
            </a:r>
            <a:br>
              <a:rPr lang="en-IN" sz="3600" dirty="0"/>
            </a:br>
            <a:endParaRPr lang="en-US" sz="3600" dirty="0"/>
          </a:p>
        </p:txBody>
      </p:sp>
      <p:sp>
        <p:nvSpPr>
          <p:cNvPr id="5" name="TextBox 4"/>
          <p:cNvSpPr txBox="1"/>
          <p:nvPr/>
        </p:nvSpPr>
        <p:spPr>
          <a:xfrm>
            <a:off x="543687" y="1747140"/>
            <a:ext cx="11104626" cy="1754326"/>
          </a:xfrm>
          <a:prstGeom prst="rect">
            <a:avLst/>
          </a:prstGeom>
          <a:noFill/>
        </p:spPr>
        <p:txBody>
          <a:bodyPr wrap="square" rtlCol="0">
            <a:spAutoFit/>
          </a:bodyPr>
          <a:lstStyle/>
          <a:p>
            <a:r>
              <a:rPr lang="en-US" b="1" u="sng" dirty="0" smtClean="0">
                <a:solidFill>
                  <a:schemeClr val="accent6">
                    <a:lumMod val="50000"/>
                  </a:schemeClr>
                </a:solidFill>
              </a:rPr>
              <a:t>RASPBERRY PI 4:</a:t>
            </a:r>
          </a:p>
          <a:p>
            <a:pPr marL="285750" indent="-285750">
              <a:buFont typeface="Wingdings" panose="05000000000000000000" pitchFamily="2" charset="2"/>
              <a:buChar char="§"/>
            </a:pPr>
            <a:r>
              <a:rPr lang="en-US" b="1" dirty="0" smtClean="0">
                <a:solidFill>
                  <a:schemeClr val="accent6">
                    <a:lumMod val="50000"/>
                  </a:schemeClr>
                </a:solidFill>
              </a:rPr>
              <a:t>Raspberry Pi 4  </a:t>
            </a:r>
            <a:r>
              <a:rPr lang="en-US" dirty="0" smtClean="0">
                <a:solidFill>
                  <a:schemeClr val="accent6">
                    <a:lumMod val="50000"/>
                  </a:schemeClr>
                </a:solidFill>
              </a:rPr>
              <a:t>is</a:t>
            </a:r>
            <a:r>
              <a:rPr lang="en-US" b="1" dirty="0" smtClean="0">
                <a:solidFill>
                  <a:schemeClr val="accent6">
                    <a:lumMod val="50000"/>
                  </a:schemeClr>
                </a:solidFill>
              </a:rPr>
              <a:t> </a:t>
            </a:r>
            <a:r>
              <a:rPr lang="en-US" dirty="0" smtClean="0">
                <a:solidFill>
                  <a:schemeClr val="accent6">
                    <a:lumMod val="50000"/>
                  </a:schemeClr>
                </a:solidFill>
              </a:rPr>
              <a:t>a 1.5 GHz 64-bit quad core ARM CORTEX A72 processor.</a:t>
            </a:r>
          </a:p>
          <a:p>
            <a:pPr marL="285750" indent="-285750">
              <a:buFont typeface="Wingdings" panose="05000000000000000000" pitchFamily="2" charset="2"/>
              <a:buChar char="§"/>
            </a:pPr>
            <a:r>
              <a:rPr lang="en-US" dirty="0" smtClean="0">
                <a:solidFill>
                  <a:schemeClr val="accent6">
                    <a:lumMod val="50000"/>
                  </a:schemeClr>
                </a:solidFill>
              </a:rPr>
              <a:t>It is embedded by an on-board 802.11ac Wi-Fi, Bluetooth, full gigabit Ethernet, two USB2.0 ports, two USB 3.0 ports, and dual-monitor support via a pair of micro HDMI </a:t>
            </a:r>
            <a:r>
              <a:rPr lang="en-US" dirty="0" smtClean="0">
                <a:solidFill>
                  <a:schemeClr val="accent6">
                    <a:lumMod val="50000"/>
                  </a:schemeClr>
                </a:solidFill>
              </a:rPr>
              <a:t>(HDMI Type D) </a:t>
            </a:r>
            <a:r>
              <a:rPr lang="en-US" dirty="0" smtClean="0">
                <a:solidFill>
                  <a:schemeClr val="accent6">
                    <a:lumMod val="50000"/>
                  </a:schemeClr>
                </a:solidFill>
              </a:rPr>
              <a:t>ports for up to </a:t>
            </a:r>
            <a:r>
              <a:rPr lang="en-US" dirty="0" smtClean="0">
                <a:solidFill>
                  <a:schemeClr val="accent6">
                    <a:lumMod val="50000"/>
                  </a:schemeClr>
                </a:solidFill>
              </a:rPr>
              <a:t>4K resolution. </a:t>
            </a:r>
            <a:endParaRPr lang="en-US" dirty="0" smtClean="0">
              <a:solidFill>
                <a:schemeClr val="accent6">
                  <a:lumMod val="50000"/>
                </a:schemeClr>
              </a:solidFill>
            </a:endParaRPr>
          </a:p>
          <a:p>
            <a:pPr marL="285750" indent="-285750">
              <a:buFont typeface="Wingdings" panose="05000000000000000000" pitchFamily="2" charset="2"/>
              <a:buChar char="§"/>
            </a:pPr>
            <a:r>
              <a:rPr lang="en-US" dirty="0" smtClean="0">
                <a:solidFill>
                  <a:schemeClr val="accent6">
                    <a:lumMod val="50000"/>
                  </a:schemeClr>
                </a:solidFill>
              </a:rPr>
              <a:t>The Pi 4 is also powered via a USB-C port, enabling additional power to be provided to downstream peripherals, when used with an appropriate PSU. </a:t>
            </a:r>
          </a:p>
        </p:txBody>
      </p:sp>
      <p:pic>
        <p:nvPicPr>
          <p:cNvPr id="7" name="Picture 6" descr="C:\Users\Adityaa\Downloads\raspberrypi4.png"/>
          <p:cNvPicPr/>
          <p:nvPr/>
        </p:nvPicPr>
        <p:blipFill rotWithShape="1">
          <a:blip r:embed="rId2">
            <a:extLst>
              <a:ext uri="{28A0092B-C50C-407E-A947-70E740481C1C}">
                <a14:useLocalDpi xmlns:a14="http://schemas.microsoft.com/office/drawing/2010/main" val="0"/>
              </a:ext>
            </a:extLst>
          </a:blip>
          <a:srcRect t="14142" b="10101"/>
          <a:stretch/>
        </p:blipFill>
        <p:spPr bwMode="auto">
          <a:xfrm>
            <a:off x="4746625" y="3849158"/>
            <a:ext cx="1885950" cy="1428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4029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1897</Words>
  <Application>Microsoft Office PowerPoint</Application>
  <PresentationFormat>Widescreen</PresentationFormat>
  <Paragraphs>211</Paragraphs>
  <Slides>30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Californian FB</vt:lpstr>
      <vt:lpstr>Cambria</vt:lpstr>
      <vt:lpstr>Times New Roman</vt:lpstr>
      <vt:lpstr>Wingdings</vt:lpstr>
      <vt:lpstr>Office Theme</vt:lpstr>
      <vt:lpstr>PowerPoint Presentation</vt:lpstr>
      <vt:lpstr>  OUTLINE</vt:lpstr>
      <vt:lpstr> OBJECTIVES</vt:lpstr>
      <vt:lpstr>INTRODUCTION</vt:lpstr>
      <vt:lpstr>LITERATURE SURVEY</vt:lpstr>
      <vt:lpstr>LITERATURE SURVEY</vt:lpstr>
      <vt:lpstr> BLOCK DIAGRAM</vt:lpstr>
      <vt:lpstr> PROPOSED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DONE</vt:lpstr>
      <vt:lpstr>PowerPoint Presentation</vt:lpstr>
      <vt:lpstr>PowerPoint Presentation</vt:lpstr>
      <vt:lpstr>PowerPoint Presentation</vt:lpstr>
      <vt:lpstr>PowerPoint Presentation</vt:lpstr>
      <vt:lpstr>DEMONSTRATION</vt:lpstr>
      <vt:lpstr> CONCLUSION</vt:lpstr>
      <vt:lpstr> REFERENCES</vt:lpstr>
      <vt:lpstr>THANK YOU (PS- STAY HOME , STAY SAFE)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19</cp:revision>
  <dcterms:created xsi:type="dcterms:W3CDTF">2021-04-18T04:05:16Z</dcterms:created>
  <dcterms:modified xsi:type="dcterms:W3CDTF">2021-04-18T10:47:30Z</dcterms:modified>
</cp:coreProperties>
</file>